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sldIdLst>
    <p:sldId id="256" r:id="rId2"/>
    <p:sldId id="390" r:id="rId3"/>
    <p:sldId id="391" r:id="rId4"/>
    <p:sldId id="393" r:id="rId5"/>
    <p:sldId id="394" r:id="rId6"/>
    <p:sldId id="396" r:id="rId7"/>
    <p:sldId id="398" r:id="rId8"/>
    <p:sldId id="294" r:id="rId9"/>
    <p:sldId id="259" r:id="rId10"/>
    <p:sldId id="258" r:id="rId11"/>
    <p:sldId id="260" r:id="rId12"/>
    <p:sldId id="261" r:id="rId13"/>
    <p:sldId id="262" r:id="rId14"/>
    <p:sldId id="263" r:id="rId15"/>
    <p:sldId id="257" r:id="rId16"/>
    <p:sldId id="264" r:id="rId17"/>
    <p:sldId id="265" r:id="rId18"/>
    <p:sldId id="266" r:id="rId19"/>
    <p:sldId id="267" r:id="rId20"/>
    <p:sldId id="271" r:id="rId21"/>
    <p:sldId id="272" r:id="rId22"/>
    <p:sldId id="374" r:id="rId23"/>
    <p:sldId id="274" r:id="rId24"/>
    <p:sldId id="375" r:id="rId25"/>
    <p:sldId id="276" r:id="rId26"/>
    <p:sldId id="277" r:id="rId27"/>
    <p:sldId id="278" r:id="rId28"/>
    <p:sldId id="376" r:id="rId29"/>
    <p:sldId id="377" r:id="rId30"/>
    <p:sldId id="282" r:id="rId31"/>
    <p:sldId id="378" r:id="rId32"/>
    <p:sldId id="283" r:id="rId33"/>
    <p:sldId id="286" r:id="rId34"/>
    <p:sldId id="284" r:id="rId35"/>
    <p:sldId id="285" r:id="rId36"/>
    <p:sldId id="287" r:id="rId37"/>
    <p:sldId id="295" r:id="rId38"/>
    <p:sldId id="296" r:id="rId39"/>
    <p:sldId id="297" r:id="rId40"/>
    <p:sldId id="381" r:id="rId41"/>
    <p:sldId id="299" r:id="rId42"/>
    <p:sldId id="306" r:id="rId43"/>
    <p:sldId id="307" r:id="rId44"/>
    <p:sldId id="308" r:id="rId45"/>
    <p:sldId id="310" r:id="rId46"/>
    <p:sldId id="311" r:id="rId47"/>
    <p:sldId id="312" r:id="rId48"/>
    <p:sldId id="313" r:id="rId49"/>
    <p:sldId id="316" r:id="rId50"/>
    <p:sldId id="350" r:id="rId51"/>
    <p:sldId id="351" r:id="rId52"/>
    <p:sldId id="352" r:id="rId53"/>
    <p:sldId id="317" r:id="rId54"/>
    <p:sldId id="318" r:id="rId55"/>
    <p:sldId id="319" r:id="rId56"/>
    <p:sldId id="332" r:id="rId57"/>
    <p:sldId id="333" r:id="rId58"/>
    <p:sldId id="334" r:id="rId59"/>
    <p:sldId id="335" r:id="rId60"/>
    <p:sldId id="336" r:id="rId61"/>
    <p:sldId id="337" r:id="rId62"/>
    <p:sldId id="339" r:id="rId63"/>
    <p:sldId id="340" r:id="rId64"/>
    <p:sldId id="346" r:id="rId65"/>
    <p:sldId id="348" r:id="rId66"/>
    <p:sldId id="345" r:id="rId67"/>
    <p:sldId id="353" r:id="rId68"/>
    <p:sldId id="354" r:id="rId69"/>
    <p:sldId id="355" r:id="rId70"/>
    <p:sldId id="356" r:id="rId71"/>
    <p:sldId id="357" r:id="rId72"/>
    <p:sldId id="360" r:id="rId73"/>
    <p:sldId id="361" r:id="rId74"/>
    <p:sldId id="363" r:id="rId75"/>
    <p:sldId id="366" r:id="rId76"/>
    <p:sldId id="370" r:id="rId77"/>
    <p:sldId id="371" r:id="rId78"/>
    <p:sldId id="373" r:id="rId79"/>
    <p:sldId id="293" r:id="rId80"/>
    <p:sldId id="292" r:id="rId81"/>
    <p:sldId id="291" r:id="rId82"/>
    <p:sldId id="417" r:id="rId83"/>
    <p:sldId id="418" r:id="rId84"/>
    <p:sldId id="386" r:id="rId85"/>
    <p:sldId id="420" r:id="rId86"/>
    <p:sldId id="421" r:id="rId87"/>
    <p:sldId id="422" r:id="rId88"/>
    <p:sldId id="423" r:id="rId89"/>
    <p:sldId id="430" r:id="rId90"/>
    <p:sldId id="434" r:id="rId91"/>
    <p:sldId id="435" r:id="rId92"/>
    <p:sldId id="436" r:id="rId93"/>
    <p:sldId id="437" r:id="rId94"/>
    <p:sldId id="438" r:id="rId95"/>
    <p:sldId id="439" r:id="rId96"/>
    <p:sldId id="440" r:id="rId97"/>
    <p:sldId id="441" r:id="rId98"/>
    <p:sldId id="442" r:id="rId9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E8C6-769D-4F00-B01C-3E4B7EE9D4A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9206C-08F2-4553-B03F-8F6E7F9901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7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206C-08F2-4553-B03F-8F6E7F9901B0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9206C-08F2-4553-B03F-8F6E7F9901B0}" type="slidenum">
              <a:rPr lang="pt-BR" smtClean="0"/>
              <a:pPr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33C5F5-4923-44C1-9DAB-7012DAEA198A}" type="datetimeFigureOut">
              <a:rPr lang="pt-BR" smtClean="0"/>
              <a:pPr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A22F58-AC59-4653-B145-3C32C7C907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/>
              <a:t>Anatomia Humana relacionada aos Centros de Força</a:t>
            </a:r>
            <a:br>
              <a:rPr lang="pt-BR" sz="3100" dirty="0"/>
            </a:br>
            <a:r>
              <a:rPr lang="pt-BR" sz="3200" dirty="0"/>
              <a:t>Sistema Digestório e Estruturas </a:t>
            </a:r>
            <a:r>
              <a:rPr lang="pt-BR" sz="3200" dirty="0" smtClean="0"/>
              <a:t>Abdominais</a:t>
            </a:r>
            <a:br>
              <a:rPr lang="pt-BR" sz="3200" dirty="0" smtClean="0"/>
            </a:br>
            <a:r>
              <a:rPr lang="pt-BR" sz="3200" dirty="0" smtClean="0"/>
              <a:t>Sistema Musculoesquelético</a:t>
            </a:r>
            <a:br>
              <a:rPr lang="pt-BR" sz="3200" dirty="0" smtClean="0"/>
            </a:br>
            <a:r>
              <a:rPr lang="pt-BR" dirty="0"/>
              <a:t/>
            </a:r>
            <a:br>
              <a:rPr lang="pt-BR" dirty="0"/>
            </a:br>
            <a:endParaRPr lang="pt-BR" sz="31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Sociedade de Estudos Espíritas Vida</a:t>
            </a:r>
          </a:p>
          <a:p>
            <a:r>
              <a:rPr lang="pt-BR" sz="2400" b="1" dirty="0">
                <a:solidFill>
                  <a:srgbClr val="FFC000"/>
                </a:solidFill>
              </a:rPr>
              <a:t>Curso de Magnetismo: 3ª aula de Anatomia</a:t>
            </a:r>
          </a:p>
          <a:p>
            <a:r>
              <a:rPr lang="pt-BR" sz="2400" b="1" dirty="0">
                <a:solidFill>
                  <a:srgbClr val="FFC000"/>
                </a:solidFill>
              </a:rPr>
              <a:t>Pelotas, 21/05/2025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Funções do Sistema Digestório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Aproveitamento de substâncias estranhas ditas </a:t>
            </a:r>
            <a:r>
              <a:rPr lang="pt-BR" dirty="0">
                <a:solidFill>
                  <a:srgbClr val="FF0000"/>
                </a:solidFill>
              </a:rPr>
              <a:t>alimentares</a:t>
            </a:r>
            <a:r>
              <a:rPr lang="pt-BR" dirty="0"/>
              <a:t>, que asseguram a manutenção dos </a:t>
            </a:r>
            <a:r>
              <a:rPr lang="pt-BR" dirty="0">
                <a:solidFill>
                  <a:srgbClr val="FF0000"/>
                </a:solidFill>
              </a:rPr>
              <a:t>processos vitais </a:t>
            </a:r>
            <a:r>
              <a:rPr lang="pt-BR" dirty="0"/>
              <a:t>do organismo.</a:t>
            </a:r>
          </a:p>
        </p:txBody>
      </p:sp>
      <p:pic>
        <p:nvPicPr>
          <p:cNvPr id="6" name="Imagem 5" descr="prato fe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714752"/>
            <a:ext cx="2790827" cy="22145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Funções do 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Transformação </a:t>
            </a:r>
            <a:r>
              <a:rPr lang="pt-BR" dirty="0">
                <a:solidFill>
                  <a:srgbClr val="FF0000"/>
                </a:solidFill>
              </a:rPr>
              <a:t>mecânica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química</a:t>
            </a:r>
            <a:r>
              <a:rPr lang="pt-BR" dirty="0"/>
              <a:t> das macromoléculas ingeridas [proteínas, carboidratos, etc.] em moléculas de tamanho e formas adequadas </a:t>
            </a:r>
          </a:p>
          <a:p>
            <a:pPr marL="118872" indent="0">
              <a:buNone/>
            </a:pPr>
            <a:r>
              <a:rPr lang="pt-BR" dirty="0"/>
              <a:t>    para serem </a:t>
            </a:r>
          </a:p>
          <a:p>
            <a:pPr marL="118872" indent="0">
              <a:buNone/>
            </a:pPr>
            <a:r>
              <a:rPr lang="pt-BR" dirty="0"/>
              <a:t>    absorvidas </a:t>
            </a:r>
          </a:p>
          <a:p>
            <a:pPr marL="118872" indent="0">
              <a:buNone/>
            </a:pPr>
            <a:r>
              <a:rPr lang="pt-BR" dirty="0"/>
              <a:t>    pelo intestino.</a:t>
            </a:r>
          </a:p>
        </p:txBody>
      </p:sp>
      <p:pic>
        <p:nvPicPr>
          <p:cNvPr id="4" name="Imagem 3" descr="Baur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98371"/>
            <a:ext cx="4067944" cy="27146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Funções do 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7727"/>
            <a:ext cx="8229600" cy="4625609"/>
          </a:xfr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Transporte</a:t>
            </a:r>
            <a:r>
              <a:rPr lang="pt-BR" dirty="0"/>
              <a:t> de alimentos digeridos, água e sais minerais da luz intestinal </a:t>
            </a:r>
          </a:p>
          <a:p>
            <a:pPr>
              <a:buNone/>
            </a:pPr>
            <a:r>
              <a:rPr lang="pt-BR" dirty="0"/>
              <a:t>    para capilares sanguíneos </a:t>
            </a:r>
          </a:p>
          <a:p>
            <a:pPr>
              <a:buNone/>
            </a:pPr>
            <a:r>
              <a:rPr lang="pt-BR" dirty="0"/>
              <a:t>    da mucosa do intestino.</a:t>
            </a:r>
          </a:p>
        </p:txBody>
      </p:sp>
      <p:pic>
        <p:nvPicPr>
          <p:cNvPr id="4" name="Imagem 3" descr="milk sh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780928"/>
            <a:ext cx="2143140" cy="33575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Funções do 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Eliminação</a:t>
            </a:r>
            <a:r>
              <a:rPr lang="pt-BR" dirty="0"/>
              <a:t> de resíduos alimentares não digeridos e não absorvidos </a:t>
            </a:r>
          </a:p>
          <a:p>
            <a:pPr>
              <a:buNone/>
            </a:pPr>
            <a:r>
              <a:rPr lang="pt-BR" dirty="0"/>
              <a:t>    juntamente com restos de células descamadas da parte do trato gastrointestinal e substâncias </a:t>
            </a:r>
          </a:p>
          <a:p>
            <a:pPr>
              <a:buNone/>
            </a:pPr>
            <a:r>
              <a:rPr lang="pt-BR" dirty="0"/>
              <a:t>    secretadas à luz do intestino.</a:t>
            </a:r>
          </a:p>
        </p:txBody>
      </p:sp>
      <p:pic>
        <p:nvPicPr>
          <p:cNvPr id="4" name="Imagem 3" descr="homem no vas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429000"/>
            <a:ext cx="2304256" cy="26642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Funções do 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Ingestão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de alimentos e líquidos na boca [comer].</a:t>
            </a:r>
          </a:p>
          <a:p>
            <a:r>
              <a:rPr lang="pt-BR" b="1" dirty="0">
                <a:solidFill>
                  <a:srgbClr val="FF0000"/>
                </a:solidFill>
              </a:rPr>
              <a:t>Secreção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de cerca de 7 litros de água, ácido, tampões e enzimas.</a:t>
            </a:r>
          </a:p>
          <a:p>
            <a:r>
              <a:rPr lang="pt-BR" b="1" dirty="0">
                <a:solidFill>
                  <a:srgbClr val="FF0000"/>
                </a:solidFill>
              </a:rPr>
              <a:t>Mistura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dirty="0"/>
              <a:t>Peristaltismo + </a:t>
            </a:r>
            <a:r>
              <a:rPr lang="pt-BR" dirty="0" err="1"/>
              <a:t>motilidade</a:t>
            </a:r>
            <a:r>
              <a:rPr lang="pt-BR" dirty="0"/>
              <a:t>.</a:t>
            </a:r>
          </a:p>
          <a:p>
            <a:r>
              <a:rPr lang="pt-BR" b="1" dirty="0">
                <a:solidFill>
                  <a:srgbClr val="FF0000"/>
                </a:solidFill>
              </a:rPr>
              <a:t>Digestão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processo mecânico e químico que decompõe o alimento.</a:t>
            </a:r>
          </a:p>
          <a:p>
            <a:r>
              <a:rPr lang="pt-BR" b="1" dirty="0">
                <a:solidFill>
                  <a:srgbClr val="FF0000"/>
                </a:solidFill>
              </a:rPr>
              <a:t>Absorção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processo realizado pelos intestinos.</a:t>
            </a:r>
          </a:p>
          <a:p>
            <a:r>
              <a:rPr lang="pt-BR" b="1" dirty="0">
                <a:solidFill>
                  <a:srgbClr val="FF0000"/>
                </a:solidFill>
              </a:rPr>
              <a:t>Defecação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eliminação de substâncias não digeridas do trato gastrointestinal.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Órgãos do 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Trato digestivo </a:t>
            </a:r>
            <a:r>
              <a:rPr lang="pt-BR" dirty="0"/>
              <a:t>+ </a:t>
            </a:r>
            <a:r>
              <a:rPr lang="pt-BR" b="1" dirty="0">
                <a:solidFill>
                  <a:srgbClr val="FF0000"/>
                </a:solidFill>
              </a:rPr>
              <a:t>órgãos anexos </a:t>
            </a:r>
            <a:r>
              <a:rPr lang="pt-BR" dirty="0"/>
              <a:t>constituem 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Sistema Digestivo </a:t>
            </a:r>
            <a:r>
              <a:rPr lang="pt-BR" dirty="0"/>
              <a:t>[ou Sistema </a:t>
            </a:r>
            <a:r>
              <a:rPr lang="pt-BR" dirty="0" err="1"/>
              <a:t>Digestório</a:t>
            </a:r>
            <a:r>
              <a:rPr lang="pt-BR" dirty="0"/>
              <a:t>].</a:t>
            </a:r>
          </a:p>
          <a:p>
            <a:r>
              <a:rPr lang="pt-BR" dirty="0"/>
              <a:t>Estruturas do </a:t>
            </a:r>
            <a:r>
              <a:rPr lang="pt-BR" dirty="0">
                <a:solidFill>
                  <a:srgbClr val="FF0000"/>
                </a:solidFill>
              </a:rPr>
              <a:t>Trato Digestivo</a:t>
            </a:r>
            <a:r>
              <a:rPr lang="pt-BR" dirty="0"/>
              <a:t>: 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Boca, Faringe, Esôfago, Estômago, Intestino Delgado, Intestino Grosso, Reto e Ânus.</a:t>
            </a:r>
          </a:p>
          <a:p>
            <a:r>
              <a:rPr lang="pt-BR" b="1" dirty="0">
                <a:solidFill>
                  <a:srgbClr val="FF0000"/>
                </a:solidFill>
              </a:rPr>
              <a:t>Órgãos Digestivos acessórios</a:t>
            </a:r>
            <a:r>
              <a:rPr lang="pt-BR" dirty="0"/>
              <a:t>: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Dentes, Língua, Glândulas Salivares, Fígado, Vesícula Biliar e Pâncreas.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Boca            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Também referida como </a:t>
            </a:r>
            <a:r>
              <a:rPr lang="pt-BR" dirty="0">
                <a:solidFill>
                  <a:srgbClr val="FF0000"/>
                </a:solidFill>
              </a:rPr>
              <a:t>cavidade oral ou bucal;</a:t>
            </a:r>
          </a:p>
          <a:p>
            <a:r>
              <a:rPr lang="pt-BR" dirty="0"/>
              <a:t>No interior encontramos </a:t>
            </a:r>
          </a:p>
          <a:p>
            <a:pPr marL="118872" indent="0">
              <a:buNone/>
            </a:pPr>
            <a:r>
              <a:rPr lang="pt-BR" dirty="0"/>
              <a:t>    os dentes, a língua, as </a:t>
            </a:r>
          </a:p>
          <a:p>
            <a:pPr marL="118872" indent="0">
              <a:buNone/>
            </a:pPr>
            <a:r>
              <a:rPr lang="pt-BR" dirty="0"/>
              <a:t>    glândulas salivares e</a:t>
            </a:r>
          </a:p>
          <a:p>
            <a:pPr>
              <a:buNone/>
            </a:pPr>
            <a:r>
              <a:rPr lang="pt-BR" dirty="0"/>
              <a:t>    várias outras estruturas</a:t>
            </a:r>
          </a:p>
          <a:p>
            <a:pPr>
              <a:buNone/>
            </a:pPr>
            <a:r>
              <a:rPr lang="pt-BR" dirty="0"/>
              <a:t>    como palato duro e </a:t>
            </a:r>
          </a:p>
          <a:p>
            <a:pPr>
              <a:buNone/>
            </a:pPr>
            <a:r>
              <a:rPr lang="pt-BR" dirty="0"/>
              <a:t>    mole que formam o </a:t>
            </a:r>
          </a:p>
          <a:p>
            <a:pPr>
              <a:buNone/>
            </a:pPr>
            <a:r>
              <a:rPr lang="pt-BR" dirty="0"/>
              <a:t>    teto da cavidade bucal.</a:t>
            </a:r>
          </a:p>
        </p:txBody>
      </p:sp>
      <p:pic>
        <p:nvPicPr>
          <p:cNvPr id="4" name="Imagem 3" descr="cavidade bu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36912"/>
            <a:ext cx="3176332" cy="345125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Limites da Boca</a:t>
            </a:r>
          </a:p>
        </p:txBody>
      </p:sp>
      <p:pic>
        <p:nvPicPr>
          <p:cNvPr id="4" name="Espaço Reservado para Conteúdo 3" descr="limites da C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424936" cy="5040560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Função da Língua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Principal órgão do sentido do </a:t>
            </a:r>
            <a:r>
              <a:rPr lang="pt-BR" dirty="0">
                <a:solidFill>
                  <a:srgbClr val="FF0000"/>
                </a:solidFill>
              </a:rPr>
              <a:t>gosto</a:t>
            </a:r>
            <a:r>
              <a:rPr lang="pt-BR" dirty="0"/>
              <a:t> e importante órgão da </a:t>
            </a:r>
            <a:r>
              <a:rPr lang="pt-BR" dirty="0">
                <a:solidFill>
                  <a:srgbClr val="FF0000"/>
                </a:solidFill>
              </a:rPr>
              <a:t>fala</a:t>
            </a:r>
            <a:r>
              <a:rPr lang="pt-BR" dirty="0"/>
              <a:t>.</a:t>
            </a:r>
          </a:p>
          <a:p>
            <a:r>
              <a:rPr lang="pt-BR" dirty="0"/>
              <a:t>Auxiliar na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mastigação</a:t>
            </a:r>
            <a:r>
              <a:rPr lang="pt-BR" dirty="0"/>
              <a:t> e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deglutição</a:t>
            </a:r>
            <a:r>
              <a:rPr lang="pt-BR" dirty="0"/>
              <a:t> dos alimentos.</a:t>
            </a:r>
          </a:p>
          <a:p>
            <a:r>
              <a:rPr lang="pt-BR" dirty="0"/>
              <a:t>Localiza-se no assoalho </a:t>
            </a:r>
          </a:p>
          <a:p>
            <a:pPr marL="118872" indent="0">
              <a:buNone/>
            </a:pPr>
            <a:r>
              <a:rPr lang="pt-BR" dirty="0"/>
              <a:t>    da boca, dentro da curva </a:t>
            </a:r>
          </a:p>
          <a:p>
            <a:pPr marL="118872" indent="0">
              <a:buNone/>
            </a:pPr>
            <a:r>
              <a:rPr lang="pt-BR" dirty="0"/>
              <a:t>    do corpo da mandíbula.</a:t>
            </a:r>
          </a:p>
        </p:txBody>
      </p:sp>
      <p:pic>
        <p:nvPicPr>
          <p:cNvPr id="4" name="Imagem 3" descr="Língu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56992"/>
            <a:ext cx="3371844" cy="29523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Função da Língua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Nos 2/3 anteriores do dorso da língua estão as </a:t>
            </a:r>
            <a:r>
              <a:rPr lang="pt-BR" dirty="0">
                <a:solidFill>
                  <a:srgbClr val="FF0000"/>
                </a:solidFill>
              </a:rPr>
              <a:t>papilas linguais</a:t>
            </a:r>
            <a:r>
              <a:rPr lang="pt-BR" dirty="0"/>
              <a:t>.</a:t>
            </a:r>
          </a:p>
          <a:p>
            <a:r>
              <a:rPr lang="pt-BR" dirty="0"/>
              <a:t>No 1/3 posterior estão numerosas glândulas mucosas e folículos linfáticos [tonsila lingual].</a:t>
            </a:r>
          </a:p>
        </p:txBody>
      </p:sp>
      <p:pic>
        <p:nvPicPr>
          <p:cNvPr id="4" name="Imagem 3" descr="papilas línguai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75073"/>
            <a:ext cx="3745556" cy="24516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agem 4" descr="papilas linguai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72472"/>
            <a:ext cx="4039669" cy="24516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Centro Gástrico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Centro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de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Cura</a:t>
            </a:r>
            <a:r>
              <a:rPr lang="pt-BR" dirty="0"/>
              <a:t>, grande doador de fluidos.</a:t>
            </a:r>
          </a:p>
          <a:p>
            <a:r>
              <a:rPr lang="pt-BR" dirty="0"/>
              <a:t>De baixa </a:t>
            </a:r>
            <a:r>
              <a:rPr lang="pt-BR" dirty="0" smtClean="0"/>
              <a:t>frequência</a:t>
            </a:r>
            <a:r>
              <a:rPr lang="pt-BR" dirty="0"/>
              <a:t>.</a:t>
            </a:r>
          </a:p>
          <a:p>
            <a:r>
              <a:rPr lang="pt-BR" dirty="0"/>
              <a:t>Responsável pelo </a:t>
            </a:r>
            <a:r>
              <a:rPr lang="pt-BR" b="1" dirty="0"/>
              <a:t>sistema digestivo</a:t>
            </a:r>
            <a:r>
              <a:rPr lang="pt-BR" dirty="0"/>
              <a:t>, controlador do alimento material e </a:t>
            </a:r>
          </a:p>
          <a:p>
            <a:pPr>
              <a:buNone/>
            </a:pPr>
            <a:r>
              <a:rPr lang="pt-BR" dirty="0"/>
              <a:t>     fluídico que entra no organismo.</a:t>
            </a:r>
          </a:p>
          <a:p>
            <a:r>
              <a:rPr lang="pt-BR" dirty="0"/>
              <a:t>Glândulas: </a:t>
            </a:r>
            <a:r>
              <a:rPr lang="pt-BR" b="1" dirty="0"/>
              <a:t>supra-renais e  pâncreas</a:t>
            </a:r>
            <a:r>
              <a:rPr lang="pt-BR" dirty="0"/>
              <a:t>.</a:t>
            </a:r>
          </a:p>
          <a:p>
            <a:r>
              <a:rPr lang="pt-BR" b="1" dirty="0"/>
              <a:t>SN simpático</a:t>
            </a:r>
            <a:r>
              <a:rPr lang="pt-BR" dirty="0"/>
              <a:t>, fígado, rins, intestinos e todos órgãos envolvidos no processo </a:t>
            </a:r>
            <a:r>
              <a:rPr lang="pt-BR" b="1" dirty="0"/>
              <a:t>digestivo</a:t>
            </a:r>
            <a:r>
              <a:rPr lang="pt-BR" dirty="0"/>
              <a:t>.</a:t>
            </a:r>
          </a:p>
          <a:p>
            <a:r>
              <a:rPr lang="pt-BR" b="1" dirty="0"/>
              <a:t>Plexo: Solar</a:t>
            </a:r>
            <a:r>
              <a:rPr lang="pt-BR" dirty="0"/>
              <a:t>.</a:t>
            </a:r>
          </a:p>
        </p:txBody>
      </p:sp>
      <p:pic>
        <p:nvPicPr>
          <p:cNvPr id="4" name="Imagem 3" descr="Chakra_Gastrico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636912"/>
            <a:ext cx="1522512" cy="19442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Faringe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Tubo responsável pela passagem do alimento da boca ao esôfago.</a:t>
            </a:r>
          </a:p>
          <a:p>
            <a:r>
              <a:rPr lang="pt-BR" dirty="0"/>
              <a:t>Na </a:t>
            </a:r>
            <a:r>
              <a:rPr lang="pt-BR" b="1" dirty="0">
                <a:solidFill>
                  <a:srgbClr val="FF0000"/>
                </a:solidFill>
              </a:rPr>
              <a:t>deglutição</a:t>
            </a:r>
            <a:r>
              <a:rPr lang="pt-BR" dirty="0"/>
              <a:t> o palato mole </a:t>
            </a:r>
          </a:p>
          <a:p>
            <a:pPr>
              <a:buNone/>
            </a:pPr>
            <a:r>
              <a:rPr lang="pt-BR" dirty="0"/>
              <a:t>   se eleva impedindo que o </a:t>
            </a:r>
          </a:p>
          <a:p>
            <a:pPr>
              <a:buNone/>
            </a:pPr>
            <a:r>
              <a:rPr lang="pt-BR" dirty="0"/>
              <a:t>   alimento passe para nasofaringe </a:t>
            </a:r>
          </a:p>
          <a:p>
            <a:pPr>
              <a:buNone/>
            </a:pPr>
            <a:r>
              <a:rPr lang="pt-BR" dirty="0"/>
              <a:t>   e penetre na cavidade nasal. </a:t>
            </a:r>
          </a:p>
          <a:p>
            <a:pPr>
              <a:buNone/>
            </a:pPr>
            <a:r>
              <a:rPr lang="pt-BR" dirty="0"/>
              <a:t>   Ao mesmo tempo a 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epiglote</a:t>
            </a:r>
            <a:r>
              <a:rPr lang="pt-BR" dirty="0"/>
              <a:t> </a:t>
            </a:r>
          </a:p>
          <a:p>
            <a:pPr>
              <a:buNone/>
            </a:pPr>
            <a:r>
              <a:rPr lang="pt-BR" dirty="0"/>
              <a:t>   fecha a laringe, evitando que o </a:t>
            </a:r>
          </a:p>
          <a:p>
            <a:pPr>
              <a:buNone/>
            </a:pPr>
            <a:r>
              <a:rPr lang="pt-BR" dirty="0"/>
              <a:t>   alimento penetre no trato </a:t>
            </a:r>
          </a:p>
          <a:p>
            <a:pPr>
              <a:buNone/>
            </a:pPr>
            <a:r>
              <a:rPr lang="pt-BR" dirty="0"/>
              <a:t>   respiratório.</a:t>
            </a:r>
          </a:p>
          <a:p>
            <a:endParaRPr lang="pt-BR" dirty="0"/>
          </a:p>
        </p:txBody>
      </p:sp>
      <p:pic>
        <p:nvPicPr>
          <p:cNvPr id="4" name="Imagem 3" descr="fari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387581"/>
            <a:ext cx="2214558" cy="38497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Deglutição</a:t>
            </a:r>
          </a:p>
        </p:txBody>
      </p:sp>
      <p:pic>
        <p:nvPicPr>
          <p:cNvPr id="4" name="Espaço Reservado para Conteúdo 3" descr="deglutiçã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496944" cy="4942902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Deglutição</a:t>
            </a:r>
          </a:p>
        </p:txBody>
      </p:sp>
      <p:pic>
        <p:nvPicPr>
          <p:cNvPr id="4" name="Espaço Reservado para Conteúdo 3" descr="Deglutição dinâmica.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968552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Faringe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Pode ser dividida em </a:t>
            </a:r>
            <a:r>
              <a:rPr lang="pt-BR" b="1" dirty="0"/>
              <a:t>três</a:t>
            </a:r>
            <a:r>
              <a:rPr lang="pt-BR" dirty="0"/>
              <a:t> partes:</a:t>
            </a:r>
          </a:p>
          <a:p>
            <a:r>
              <a:rPr lang="pt-BR" dirty="0">
                <a:solidFill>
                  <a:srgbClr val="FF0000"/>
                </a:solidFill>
              </a:rPr>
              <a:t>Parte nasal</a:t>
            </a:r>
            <a:r>
              <a:rPr lang="pt-BR" dirty="0"/>
              <a:t>: posterior ao nariz e acima do palato mole.</a:t>
            </a:r>
          </a:p>
          <a:p>
            <a:r>
              <a:rPr lang="pt-BR" dirty="0">
                <a:solidFill>
                  <a:srgbClr val="FF0000"/>
                </a:solidFill>
              </a:rPr>
              <a:t>Parte oral</a:t>
            </a:r>
            <a:r>
              <a:rPr lang="pt-BR" dirty="0"/>
              <a:t>: posterior à boca.</a:t>
            </a:r>
          </a:p>
          <a:p>
            <a:r>
              <a:rPr lang="pt-BR" dirty="0">
                <a:solidFill>
                  <a:srgbClr val="FF0000"/>
                </a:solidFill>
              </a:rPr>
              <a:t>Parte laríngea</a:t>
            </a:r>
            <a:r>
              <a:rPr lang="pt-BR" dirty="0"/>
              <a:t>: posterior</a:t>
            </a:r>
          </a:p>
          <a:p>
            <a:pPr>
              <a:buNone/>
            </a:pPr>
            <a:r>
              <a:rPr lang="pt-BR" dirty="0"/>
              <a:t>    à laringe.</a:t>
            </a:r>
          </a:p>
        </p:txBody>
      </p:sp>
      <p:pic>
        <p:nvPicPr>
          <p:cNvPr id="4" name="Imagem 3" descr="Faringe partes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5" y="3000372"/>
            <a:ext cx="3103753" cy="32861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Esôfago</a:t>
            </a:r>
          </a:p>
        </p:txBody>
      </p:sp>
      <p:pic>
        <p:nvPicPr>
          <p:cNvPr id="4" name="Espaço Reservado para Conteúdo 3" descr="esof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9"/>
            <a:ext cx="4572032" cy="4429156"/>
          </a:xfrm>
          <a:ln w="5715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143504" y="1857364"/>
            <a:ext cx="3650358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latin typeface="Berlin Sans FB" pitchFamily="34" charset="0"/>
              </a:rPr>
              <a:t>•</a:t>
            </a:r>
            <a:r>
              <a:rPr lang="pt-BR" dirty="0">
                <a:solidFill>
                  <a:srgbClr val="FF0000"/>
                </a:solidFill>
                <a:latin typeface="Berlin Sans FB" pitchFamily="34" charset="0"/>
              </a:rPr>
              <a:t>Tubo muscular </a:t>
            </a:r>
            <a:r>
              <a:rPr lang="pt-BR" dirty="0">
                <a:latin typeface="Berlin Sans FB" pitchFamily="34" charset="0"/>
              </a:rPr>
              <a:t>que se estende da</a:t>
            </a:r>
          </a:p>
          <a:p>
            <a:r>
              <a:rPr lang="pt-BR" dirty="0">
                <a:latin typeface="Berlin Sans FB" pitchFamily="34" charset="0"/>
              </a:rPr>
              <a:t>Faringe até o estômago.</a:t>
            </a:r>
          </a:p>
          <a:p>
            <a:endParaRPr lang="pt-BR" dirty="0">
              <a:latin typeface="Berlin Sans FB" pitchFamily="34" charset="0"/>
            </a:endParaRPr>
          </a:p>
          <a:p>
            <a:r>
              <a:rPr lang="pt-BR" dirty="0">
                <a:latin typeface="Berlin Sans FB" pitchFamily="34" charset="0"/>
              </a:rPr>
              <a:t>• Na porção torácica acompanha a </a:t>
            </a:r>
          </a:p>
          <a:p>
            <a:r>
              <a:rPr lang="pt-BR" dirty="0">
                <a:latin typeface="Berlin Sans FB" pitchFamily="34" charset="0"/>
              </a:rPr>
              <a:t>coluna vertebral, atravessando o</a:t>
            </a:r>
          </a:p>
          <a:p>
            <a:r>
              <a:rPr lang="pt-BR" dirty="0">
                <a:latin typeface="Berlin Sans FB" pitchFamily="34" charset="0"/>
              </a:rPr>
              <a:t>diafragma [hiato esofágico], onde </a:t>
            </a:r>
          </a:p>
          <a:p>
            <a:r>
              <a:rPr lang="pt-BR" dirty="0">
                <a:latin typeface="Berlin Sans FB" pitchFamily="34" charset="0"/>
              </a:rPr>
              <a:t>se inicia sua porção abdominal</a:t>
            </a:r>
          </a:p>
          <a:p>
            <a:r>
              <a:rPr lang="pt-BR" dirty="0">
                <a:latin typeface="Berlin Sans FB" pitchFamily="34" charset="0"/>
              </a:rPr>
              <a:t>terminando no estômago.</a:t>
            </a:r>
          </a:p>
          <a:p>
            <a:endParaRPr lang="pt-BR" dirty="0">
              <a:latin typeface="Berlin Sans FB" pitchFamily="34" charset="0"/>
            </a:endParaRPr>
          </a:p>
          <a:p>
            <a:r>
              <a:rPr lang="pt-BR" dirty="0">
                <a:latin typeface="Berlin Sans FB" pitchFamily="34" charset="0"/>
              </a:rPr>
              <a:t>• Mede cerca de </a:t>
            </a:r>
            <a:r>
              <a:rPr lang="pt-BR" dirty="0">
                <a:solidFill>
                  <a:srgbClr val="FF0000"/>
                </a:solidFill>
                <a:latin typeface="Berlin Sans FB" pitchFamily="34" charset="0"/>
              </a:rPr>
              <a:t>25cm</a:t>
            </a:r>
            <a:r>
              <a:rPr lang="pt-BR" dirty="0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Partes do Esôfago</a:t>
            </a:r>
          </a:p>
        </p:txBody>
      </p:sp>
      <p:pic>
        <p:nvPicPr>
          <p:cNvPr id="4" name="Espaço Reservado para Conteúdo 3" descr="partes do esôf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66990"/>
            <a:ext cx="6715172" cy="4786346"/>
          </a:xfrm>
          <a:ln w="57150">
            <a:solidFill>
              <a:srgbClr val="FF0000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C5098A3-96C1-405F-2E44-CF99415F86E9}"/>
              </a:ext>
            </a:extLst>
          </p:cNvPr>
          <p:cNvSpPr txBox="1"/>
          <p:nvPr/>
        </p:nvSpPr>
        <p:spPr>
          <a:xfrm>
            <a:off x="1763688" y="3789040"/>
            <a:ext cx="21602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Peristaltismo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Presença de alimento no interior do esôfago estimula a </a:t>
            </a:r>
            <a:r>
              <a:rPr lang="pt-BR" b="1" dirty="0"/>
              <a:t>atividade peristáltica </a:t>
            </a:r>
            <a:r>
              <a:rPr lang="pt-BR" dirty="0"/>
              <a:t>e faz com que o alimento mova-se para o estômago.</a:t>
            </a:r>
          </a:p>
        </p:txBody>
      </p:sp>
      <p:pic>
        <p:nvPicPr>
          <p:cNvPr id="4" name="Imagem 3" descr="peristaltis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98" y="3571876"/>
            <a:ext cx="2641600" cy="25019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Imagem 4" descr="peristaltism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571876"/>
            <a:ext cx="3810000" cy="24765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Imagem 5" descr="peristaltism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3786190"/>
            <a:ext cx="1552575" cy="17907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642910" y="6143644"/>
            <a:ext cx="829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Movimento de contração e relaxamento da musculatura lisa do tubo digestivo que</a:t>
            </a:r>
          </a:p>
          <a:p>
            <a:r>
              <a:rPr lang="pt-BR" dirty="0">
                <a:solidFill>
                  <a:srgbClr val="FF0000"/>
                </a:solidFill>
              </a:rPr>
              <a:t>promove a progressão do bolo alimentar. Involuntário, coordenado por SN Autônomo.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Peristaltismo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Movimentos de </a:t>
            </a:r>
            <a:r>
              <a:rPr lang="pt-BR" dirty="0">
                <a:solidFill>
                  <a:srgbClr val="FF0000"/>
                </a:solidFill>
              </a:rPr>
              <a:t>contração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relaxamento</a:t>
            </a:r>
            <a:r>
              <a:rPr lang="pt-BR" dirty="0"/>
              <a:t>:</a:t>
            </a:r>
          </a:p>
          <a:p>
            <a:pPr>
              <a:buNone/>
            </a:pPr>
            <a:r>
              <a:rPr lang="pt-BR" dirty="0"/>
              <a:t>    as contrações são repetidas em ondas que empurram o alimento em direção ao estômago.</a:t>
            </a:r>
          </a:p>
          <a:p>
            <a:r>
              <a:rPr lang="pt-BR" dirty="0"/>
              <a:t>A passagem do alimento sólido ou semi-sólido, da boca para o estômago, leva </a:t>
            </a:r>
            <a:r>
              <a:rPr lang="pt-BR" dirty="0">
                <a:solidFill>
                  <a:srgbClr val="FF0000"/>
                </a:solidFill>
              </a:rPr>
              <a:t>4-8</a:t>
            </a:r>
            <a:r>
              <a:rPr lang="pt-BR" dirty="0"/>
              <a:t> segundos.</a:t>
            </a:r>
          </a:p>
          <a:p>
            <a:r>
              <a:rPr lang="pt-BR" dirty="0"/>
              <a:t>Alimentos moles ou líquidos levam </a:t>
            </a:r>
            <a:r>
              <a:rPr lang="pt-BR" dirty="0">
                <a:solidFill>
                  <a:srgbClr val="FF0000"/>
                </a:solidFill>
              </a:rPr>
              <a:t>1-2</a:t>
            </a:r>
            <a:r>
              <a:rPr lang="pt-BR" dirty="0"/>
              <a:t> segundos.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Estômago</a:t>
            </a:r>
          </a:p>
        </p:txBody>
      </p:sp>
      <p:pic>
        <p:nvPicPr>
          <p:cNvPr id="4" name="Espaço Reservado para Conteúdo 3" descr="estôma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225" y="1988840"/>
            <a:ext cx="4857784" cy="4286279"/>
          </a:xfrm>
          <a:ln w="5715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143320" y="2239153"/>
            <a:ext cx="3832455" cy="3477875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erlin Sans FB" pitchFamily="34" charset="0"/>
              </a:rPr>
              <a:t>• </a:t>
            </a:r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Maior</a:t>
            </a:r>
            <a:r>
              <a:rPr lang="pt-BR" sz="2000" dirty="0">
                <a:latin typeface="Berlin Sans FB" pitchFamily="34" charset="0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dilatação</a:t>
            </a:r>
            <a:r>
              <a:rPr lang="pt-BR" sz="2000" dirty="0">
                <a:latin typeface="Berlin Sans FB" pitchFamily="34" charset="0"/>
              </a:rPr>
              <a:t> do tubo digestivo.</a:t>
            </a:r>
          </a:p>
          <a:p>
            <a:endParaRPr lang="pt-BR" sz="2000" dirty="0">
              <a:latin typeface="Berlin Sans FB" pitchFamily="34" charset="0"/>
            </a:endParaRPr>
          </a:p>
          <a:p>
            <a:r>
              <a:rPr lang="pt-BR" sz="2000" dirty="0">
                <a:latin typeface="Berlin Sans FB" pitchFamily="34" charset="0"/>
              </a:rPr>
              <a:t>• Situado no abdome, logo abaixo do diafragma, anterior ao pâncreas, superiormente ao duodeno, à esquerda do fígado e à direita do baço.</a:t>
            </a:r>
          </a:p>
          <a:p>
            <a:endParaRPr lang="pt-BR" sz="2000" dirty="0">
              <a:latin typeface="Berlin Sans FB" pitchFamily="34" charset="0"/>
            </a:endParaRPr>
          </a:p>
          <a:p>
            <a:r>
              <a:rPr lang="pt-BR" sz="2000" dirty="0">
                <a:latin typeface="Berlin Sans FB" pitchFamily="34" charset="0"/>
              </a:rPr>
              <a:t>• Inicia-se no término do esôfago e </a:t>
            </a:r>
          </a:p>
          <a:p>
            <a:r>
              <a:rPr lang="pt-BR" sz="2000" dirty="0">
                <a:latin typeface="Berlin Sans FB" pitchFamily="34" charset="0"/>
              </a:rPr>
              <a:t>estende-se até o intestino delgado.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Partes do Estômago</a:t>
            </a:r>
          </a:p>
        </p:txBody>
      </p:sp>
      <p:pic>
        <p:nvPicPr>
          <p:cNvPr id="4" name="Espaço Reservado para Conteúdo 3" descr="partes do estômag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684" y="1857364"/>
            <a:ext cx="4071966" cy="4247317"/>
          </a:xfrm>
          <a:ln w="57150">
            <a:solidFill>
              <a:srgbClr val="FF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643438" y="1857364"/>
            <a:ext cx="4393058" cy="424731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Berlin Sans FB" pitchFamily="34" charset="0"/>
              </a:rPr>
              <a:t>São quatro partes principais:</a:t>
            </a:r>
          </a:p>
          <a:p>
            <a:pPr marL="342900" indent="-342900">
              <a:buAutoNum type="arabicPeriod"/>
            </a:pPr>
            <a:r>
              <a:rPr lang="pt-BR" b="1" dirty="0">
                <a:solidFill>
                  <a:srgbClr val="FF0000"/>
                </a:solidFill>
                <a:latin typeface="Berlin Sans FB" pitchFamily="34" charset="0"/>
              </a:rPr>
              <a:t>Fundo</a:t>
            </a:r>
            <a:r>
              <a:rPr lang="pt-BR" dirty="0">
                <a:latin typeface="Berlin Sans FB" pitchFamily="34" charset="0"/>
              </a:rPr>
              <a:t>: que apesar do nome , situa-se no alto.</a:t>
            </a:r>
          </a:p>
          <a:p>
            <a:pPr marL="342900" indent="-342900"/>
            <a:endParaRPr lang="pt-BR" dirty="0">
              <a:latin typeface="Berlin Sans FB" pitchFamily="34" charset="0"/>
            </a:endParaRP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2. </a:t>
            </a:r>
            <a:r>
              <a:rPr lang="pt-BR" b="1" dirty="0">
                <a:solidFill>
                  <a:srgbClr val="FF0000"/>
                </a:solidFill>
                <a:latin typeface="Berlin Sans FB" pitchFamily="34" charset="0"/>
              </a:rPr>
              <a:t>Cárdia</a:t>
            </a:r>
            <a:r>
              <a:rPr lang="pt-BR" dirty="0">
                <a:latin typeface="Berlin Sans FB" pitchFamily="34" charset="0"/>
              </a:rPr>
              <a:t>: </a:t>
            </a:r>
            <a:r>
              <a:rPr lang="pt-BR" dirty="0" err="1">
                <a:latin typeface="Berlin Sans FB" pitchFamily="34" charset="0"/>
              </a:rPr>
              <a:t>Óstio</a:t>
            </a:r>
            <a:r>
              <a:rPr lang="pt-BR" dirty="0">
                <a:latin typeface="Berlin Sans FB" pitchFamily="34" charset="0"/>
              </a:rPr>
              <a:t> Cárdico [esfíncter esofágico</a:t>
            </a: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inferior;]: orifício de entrada do estômago: </a:t>
            </a: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função de impedir retorno do alimento para </a:t>
            </a: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o esôfago [refluxo GE].</a:t>
            </a:r>
          </a:p>
          <a:p>
            <a:pPr marL="342900" indent="-342900" algn="just"/>
            <a:endParaRPr lang="pt-BR" dirty="0">
              <a:latin typeface="Berlin Sans FB" pitchFamily="34" charset="0"/>
            </a:endParaRP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3. </a:t>
            </a:r>
            <a:r>
              <a:rPr lang="pt-BR" b="1" dirty="0">
                <a:solidFill>
                  <a:srgbClr val="FF0000"/>
                </a:solidFill>
                <a:latin typeface="Berlin Sans FB" pitchFamily="34" charset="0"/>
              </a:rPr>
              <a:t>Corpo</a:t>
            </a:r>
            <a:r>
              <a:rPr lang="pt-BR" dirty="0">
                <a:latin typeface="Berlin Sans FB" pitchFamily="34" charset="0"/>
              </a:rPr>
              <a:t>: representa 2/3 do volume total. </a:t>
            </a:r>
          </a:p>
          <a:p>
            <a:pPr marL="342900" indent="-342900" algn="just"/>
            <a:endParaRPr lang="pt-BR" dirty="0">
              <a:latin typeface="Berlin Sans FB" pitchFamily="34" charset="0"/>
            </a:endParaRP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4. </a:t>
            </a:r>
            <a:r>
              <a:rPr lang="pt-BR" b="1" dirty="0">
                <a:solidFill>
                  <a:srgbClr val="FF0000"/>
                </a:solidFill>
                <a:latin typeface="Berlin Sans FB" pitchFamily="34" charset="0"/>
              </a:rPr>
              <a:t>Piloro</a:t>
            </a:r>
            <a:r>
              <a:rPr lang="pt-BR" dirty="0">
                <a:latin typeface="Berlin Sans FB" pitchFamily="34" charset="0"/>
              </a:rPr>
              <a:t>: </a:t>
            </a:r>
            <a:r>
              <a:rPr lang="pt-BR" dirty="0" err="1">
                <a:latin typeface="Berlin Sans FB" pitchFamily="34" charset="0"/>
              </a:rPr>
              <a:t>Óstio</a:t>
            </a:r>
            <a:r>
              <a:rPr lang="pt-BR" dirty="0">
                <a:latin typeface="Berlin Sans FB" pitchFamily="34" charset="0"/>
              </a:rPr>
              <a:t> Pilórico: poderosa válvula</a:t>
            </a: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muscular: orifício de saída do estômago: </a:t>
            </a: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impede que o bolo alimentar passe</a:t>
            </a:r>
          </a:p>
          <a:p>
            <a:pPr marL="342900" indent="-342900" algn="just"/>
            <a:r>
              <a:rPr lang="pt-BR" dirty="0">
                <a:latin typeface="Berlin Sans FB" pitchFamily="34" charset="0"/>
              </a:rPr>
              <a:t>prematuramente para o intestino delgado.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Centro Gástrico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Mediúnico</a:t>
            </a:r>
            <a:r>
              <a:rPr lang="pt-BR" dirty="0"/>
              <a:t>: fornece energias de atração a espíritos sofredores e de densa vibração.</a:t>
            </a:r>
          </a:p>
          <a:p>
            <a:r>
              <a:rPr lang="pt-BR" b="1" dirty="0"/>
              <a:t>Magnético</a:t>
            </a:r>
            <a:r>
              <a:rPr lang="pt-BR" dirty="0"/>
              <a:t>: usina a maior quantidade de fluido vital para auto-manutenção, doação e exteriorização [</a:t>
            </a:r>
            <a:r>
              <a:rPr lang="pt-BR" b="1" dirty="0"/>
              <a:t>maior usina de fluidos</a:t>
            </a:r>
            <a:r>
              <a:rPr lang="pt-BR" dirty="0"/>
              <a:t>].</a:t>
            </a:r>
          </a:p>
          <a:p>
            <a:r>
              <a:rPr lang="pt-BR" b="1" dirty="0">
                <a:solidFill>
                  <a:srgbClr val="FF0000"/>
                </a:solidFill>
              </a:rPr>
              <a:t>Centro vital por excelência</a:t>
            </a:r>
            <a:r>
              <a:rPr lang="pt-BR" dirty="0"/>
              <a:t>.</a:t>
            </a:r>
          </a:p>
          <a:p>
            <a:r>
              <a:rPr lang="pt-BR" b="1" dirty="0"/>
              <a:t>Em ação</a:t>
            </a:r>
            <a:r>
              <a:rPr lang="pt-BR" dirty="0"/>
              <a:t>: sensação de giro no alto do estômago  ou pressão forte ou sucção firme, uma pontada fina e penetrante.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digestivas do estômago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Digestão</a:t>
            </a:r>
            <a:r>
              <a:rPr lang="pt-BR" dirty="0"/>
              <a:t> do alimento através da secreção do suco gástrico  que inclui enzimas digestivas e </a:t>
            </a:r>
            <a:r>
              <a:rPr lang="pt-BR" b="1" dirty="0">
                <a:solidFill>
                  <a:srgbClr val="FF0000"/>
                </a:solidFill>
              </a:rPr>
              <a:t>ácido </a:t>
            </a:r>
            <a:r>
              <a:rPr lang="pt-BR" b="1" dirty="0" err="1">
                <a:solidFill>
                  <a:srgbClr val="FF0000"/>
                </a:solidFill>
              </a:rPr>
              <a:t>hidroclorídrico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como substâncias mais importantes.</a:t>
            </a:r>
          </a:p>
          <a:p>
            <a:r>
              <a:rPr lang="pt-BR" dirty="0"/>
              <a:t>Regulação do padrão no qual o alimento é parcialmente digerido e entregue ao intestino delgado.</a:t>
            </a:r>
          </a:p>
          <a:p>
            <a:r>
              <a:rPr lang="pt-BR" b="1" dirty="0">
                <a:solidFill>
                  <a:srgbClr val="FF0000"/>
                </a:solidFill>
              </a:rPr>
              <a:t>Absorção</a:t>
            </a:r>
            <a:r>
              <a:rPr lang="pt-BR" dirty="0"/>
              <a:t> de pequenas quantidades de água e substâncias dissolvidas.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Refluxo </a:t>
            </a:r>
            <a:r>
              <a:rPr lang="pt-BR" dirty="0" err="1"/>
              <a:t>Gastro-esofágico</a:t>
            </a:r>
            <a:endParaRPr lang="pt-BR" dirty="0"/>
          </a:p>
        </p:txBody>
      </p:sp>
      <p:pic>
        <p:nvPicPr>
          <p:cNvPr id="4" name="Espaço Reservado para Conteúdo 3" descr="refluxo G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86855"/>
            <a:ext cx="1966914" cy="2418210"/>
          </a:xfrm>
          <a:ln w="57150">
            <a:solidFill>
              <a:srgbClr val="FF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995936" y="1844824"/>
            <a:ext cx="5079779" cy="378565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erlin Sans FB" pitchFamily="34" charset="0"/>
              </a:rPr>
              <a:t>Ocasionalmente, o </a:t>
            </a:r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refluxo</a:t>
            </a:r>
            <a:r>
              <a:rPr lang="pt-BR" sz="2000" dirty="0">
                <a:latin typeface="Berlin Sans FB" pitchFamily="34" charset="0"/>
              </a:rPr>
              <a:t> do conteúdo do estômago causa azia [ou pirose].</a:t>
            </a:r>
          </a:p>
          <a:p>
            <a:endParaRPr lang="pt-BR" sz="2000" dirty="0">
              <a:latin typeface="Berlin Sans FB" pitchFamily="34" charset="0"/>
            </a:endParaRPr>
          </a:p>
          <a:p>
            <a:r>
              <a:rPr lang="pt-BR" sz="2000" dirty="0">
                <a:latin typeface="Berlin Sans FB" pitchFamily="34" charset="0"/>
              </a:rPr>
              <a:t>A sensação de queimação é resultado da </a:t>
            </a:r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acidez</a:t>
            </a:r>
            <a:r>
              <a:rPr lang="pt-BR" sz="2000" dirty="0">
                <a:latin typeface="Berlin Sans FB" pitchFamily="34" charset="0"/>
              </a:rPr>
              <a:t> do conteúdo estomacal.</a:t>
            </a:r>
          </a:p>
          <a:p>
            <a:endParaRPr lang="pt-BR" sz="2000" dirty="0">
              <a:latin typeface="Berlin Sans FB" pitchFamily="34" charset="0"/>
            </a:endParaRPr>
          </a:p>
          <a:p>
            <a:pPr algn="just"/>
            <a:r>
              <a:rPr lang="pt-BR" sz="2000" dirty="0">
                <a:latin typeface="Berlin Sans FB" pitchFamily="34" charset="0"/>
              </a:rPr>
              <a:t>O </a:t>
            </a:r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refluxo</a:t>
            </a:r>
            <a:r>
              <a:rPr lang="pt-BR" sz="2000" dirty="0">
                <a:latin typeface="Berlin Sans FB" pitchFamily="34" charset="0"/>
              </a:rPr>
              <a:t> </a:t>
            </a:r>
            <a:r>
              <a:rPr lang="pt-BR" sz="2000" dirty="0" err="1">
                <a:solidFill>
                  <a:srgbClr val="FF0000"/>
                </a:solidFill>
                <a:latin typeface="Berlin Sans FB" pitchFamily="34" charset="0"/>
              </a:rPr>
              <a:t>gastro-esofágico</a:t>
            </a:r>
            <a:r>
              <a:rPr lang="pt-BR" sz="2000" dirty="0">
                <a:latin typeface="Berlin Sans FB" pitchFamily="34" charset="0"/>
              </a:rPr>
              <a:t> se dá quando o esfíncter esofágico inferior [localizado na parte inferior do esôfago], não se fecha adequadamente após o alimento ter entrado no estômago, podendo refluir para a parte inferior do esôfago. </a:t>
            </a:r>
          </a:p>
        </p:txBody>
      </p:sp>
      <p:pic>
        <p:nvPicPr>
          <p:cNvPr id="5" name="Imagem 4" descr="refluxo G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3695700" cy="25622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Refluxo </a:t>
            </a:r>
            <a:r>
              <a:rPr lang="pt-BR" dirty="0" err="1"/>
              <a:t>gastro-esofágico</a:t>
            </a:r>
            <a:endParaRPr lang="pt-BR" dirty="0"/>
          </a:p>
        </p:txBody>
      </p:sp>
      <p:pic>
        <p:nvPicPr>
          <p:cNvPr id="4" name="Espaço Reservado para Conteúdo 3" descr="refluxo G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424936" cy="4896544"/>
          </a:xfrm>
          <a:ln w="57150">
            <a:solidFill>
              <a:srgbClr val="FF0000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453ED7-1ABF-1161-40A0-C26402196249}"/>
              </a:ext>
            </a:extLst>
          </p:cNvPr>
          <p:cNvSpPr txBox="1"/>
          <p:nvPr/>
        </p:nvSpPr>
        <p:spPr>
          <a:xfrm>
            <a:off x="7596336" y="1844824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Endoscopia Digestiva Alta</a:t>
            </a:r>
          </a:p>
        </p:txBody>
      </p:sp>
      <p:pic>
        <p:nvPicPr>
          <p:cNvPr id="4" name="Espaço Reservado para Conteúdo 3" descr="endosco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84976" cy="5112568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Hérnia Hiatal</a:t>
            </a:r>
          </a:p>
        </p:txBody>
      </p:sp>
      <p:pic>
        <p:nvPicPr>
          <p:cNvPr id="4" name="Espaço Reservado para Conteúdo 3" descr="hernia hiata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714908" cy="3286148"/>
          </a:xfrm>
          <a:ln w="57150">
            <a:solidFill>
              <a:srgbClr val="FF0000"/>
            </a:solidFill>
          </a:ln>
        </p:spPr>
      </p:pic>
      <p:pic>
        <p:nvPicPr>
          <p:cNvPr id="6" name="Imagem 5" descr="hernia hital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428868"/>
            <a:ext cx="2835254" cy="265114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Gastrite</a:t>
            </a:r>
          </a:p>
        </p:txBody>
      </p:sp>
      <p:pic>
        <p:nvPicPr>
          <p:cNvPr id="4" name="Espaço Reservado para Conteúdo 3" descr="gastrite 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3429024" cy="2428892"/>
          </a:xfrm>
          <a:ln w="57150">
            <a:solidFill>
              <a:srgbClr val="FF0000"/>
            </a:solidFill>
          </a:ln>
        </p:spPr>
      </p:pic>
      <p:pic>
        <p:nvPicPr>
          <p:cNvPr id="5" name="Imagem 4" descr="gastrit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000396" cy="235745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Imagem 5" descr="gastrit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071942"/>
            <a:ext cx="3500462" cy="25003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Imagem 6" descr="gastrit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5" y="4095803"/>
            <a:ext cx="3000396" cy="2489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Úlcera Gástrica             </a:t>
            </a:r>
          </a:p>
        </p:txBody>
      </p:sp>
      <p:pic>
        <p:nvPicPr>
          <p:cNvPr id="4" name="Espaço Reservado para Conteúdo 3" descr="úlcera gástric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214842" cy="2857500"/>
          </a:xfrm>
          <a:ln w="38100">
            <a:solidFill>
              <a:srgbClr val="FF0000"/>
            </a:solidFill>
          </a:ln>
        </p:spPr>
      </p:pic>
      <p:pic>
        <p:nvPicPr>
          <p:cNvPr id="5" name="Imagem 4" descr="úlcera gástric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928802"/>
            <a:ext cx="3000396" cy="22860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Imagem 5" descr="úlcera gástric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572008"/>
            <a:ext cx="3929090" cy="20002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Intestinos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5609"/>
          </a:xfr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Intestinos formam um tubo que faz continuação ao estômago.</a:t>
            </a:r>
          </a:p>
          <a:p>
            <a:r>
              <a:rPr lang="pt-BR" dirty="0"/>
              <a:t>Apresenta 2 porções:</a:t>
            </a:r>
          </a:p>
          <a:p>
            <a:r>
              <a:rPr lang="pt-BR" dirty="0">
                <a:solidFill>
                  <a:srgbClr val="FF0000"/>
                </a:solidFill>
              </a:rPr>
              <a:t>Intestino </a:t>
            </a:r>
            <a:r>
              <a:rPr lang="pt-BR" b="1" dirty="0">
                <a:solidFill>
                  <a:srgbClr val="FF0000"/>
                </a:solidFill>
              </a:rPr>
              <a:t>Delgado</a:t>
            </a:r>
            <a:r>
              <a:rPr lang="pt-BR" dirty="0"/>
              <a:t>.</a:t>
            </a:r>
          </a:p>
          <a:p>
            <a:r>
              <a:rPr lang="pt-BR" dirty="0">
                <a:solidFill>
                  <a:srgbClr val="FF0000"/>
                </a:solidFill>
              </a:rPr>
              <a:t>Intestino </a:t>
            </a:r>
            <a:r>
              <a:rPr lang="pt-BR" b="1" dirty="0">
                <a:solidFill>
                  <a:srgbClr val="FF0000"/>
                </a:solidFill>
              </a:rPr>
              <a:t>Grosso</a:t>
            </a:r>
            <a:r>
              <a:rPr lang="pt-BR" dirty="0"/>
              <a:t>.</a:t>
            </a:r>
          </a:p>
        </p:txBody>
      </p:sp>
      <p:pic>
        <p:nvPicPr>
          <p:cNvPr id="5" name="Imagem 4" descr="intesti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24944"/>
            <a:ext cx="3810000" cy="33337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Intestino Delgado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É o órgão mais importante da digestão. É nesse tubo de aproximadamente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7 metros </a:t>
            </a:r>
            <a:r>
              <a:rPr lang="pt-BR" dirty="0"/>
              <a:t>que se processam as mais relevantes fases da decomposição dos alimentos e da absorção de substâncias úteis.</a:t>
            </a:r>
          </a:p>
          <a:p>
            <a:r>
              <a:rPr lang="pt-BR" dirty="0"/>
              <a:t>Três porções:</a:t>
            </a:r>
          </a:p>
          <a:p>
            <a:r>
              <a:rPr lang="pt-BR" b="1" dirty="0">
                <a:solidFill>
                  <a:srgbClr val="FF0000"/>
                </a:solidFill>
              </a:rPr>
              <a:t>Duodeno.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Jejuno.</a:t>
            </a:r>
          </a:p>
          <a:p>
            <a:r>
              <a:rPr lang="pt-BR" b="1" dirty="0">
                <a:solidFill>
                  <a:srgbClr val="00B050"/>
                </a:solidFill>
              </a:rPr>
              <a:t>Íleo.</a:t>
            </a:r>
          </a:p>
        </p:txBody>
      </p:sp>
      <p:pic>
        <p:nvPicPr>
          <p:cNvPr id="4" name="Imagem 3" descr="Intestino delg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3214710" cy="25202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Duodeno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Primeira porção, única que é fixa.</a:t>
            </a:r>
          </a:p>
          <a:p>
            <a:r>
              <a:rPr lang="pt-BR" dirty="0"/>
              <a:t>Apresenta 2 ductos: Ducto </a:t>
            </a:r>
            <a:r>
              <a:rPr lang="pt-BR" b="1" dirty="0"/>
              <a:t>Pancreático</a:t>
            </a:r>
            <a:r>
              <a:rPr lang="pt-BR" dirty="0"/>
              <a:t> [Pâncreas] e </a:t>
            </a:r>
            <a:r>
              <a:rPr lang="pt-BR" b="1" dirty="0"/>
              <a:t>Colédoco</a:t>
            </a:r>
            <a:r>
              <a:rPr lang="pt-BR" dirty="0"/>
              <a:t> [Vesícula Biliar].</a:t>
            </a:r>
          </a:p>
        </p:txBody>
      </p:sp>
      <p:pic>
        <p:nvPicPr>
          <p:cNvPr id="4" name="Imagem 3" descr="Duoden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4392488" cy="28803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Imagem 4" descr="Duoden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400" y="3429000"/>
            <a:ext cx="3429024" cy="28580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Centro Esplênico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7727"/>
            <a:ext cx="8229600" cy="4625609"/>
          </a:xfr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Centro </a:t>
            </a:r>
            <a:r>
              <a:rPr lang="pt-BR" b="1" dirty="0">
                <a:solidFill>
                  <a:srgbClr val="FF0000"/>
                </a:solidFill>
              </a:rPr>
              <a:t>vitalizador</a:t>
            </a:r>
            <a:r>
              <a:rPr lang="pt-BR" dirty="0"/>
              <a:t> [do equilíbrio].</a:t>
            </a:r>
          </a:p>
          <a:p>
            <a:r>
              <a:rPr lang="pt-BR" dirty="0"/>
              <a:t>De baixa freqüência.</a:t>
            </a:r>
          </a:p>
          <a:p>
            <a:r>
              <a:rPr lang="pt-BR" dirty="0"/>
              <a:t>Grande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filtro</a:t>
            </a:r>
            <a:r>
              <a:rPr lang="pt-BR" b="1" dirty="0"/>
              <a:t> </a:t>
            </a:r>
            <a:r>
              <a:rPr lang="pt-BR" dirty="0"/>
              <a:t>das energias a serem absorvidas e distribuídas para o organismo físico.</a:t>
            </a:r>
          </a:p>
          <a:p>
            <a:r>
              <a:rPr lang="pt-BR" dirty="0"/>
              <a:t>Atua sobre funções do </a:t>
            </a:r>
            <a:r>
              <a:rPr lang="pt-BR" b="1" dirty="0"/>
              <a:t>fígado, vesícula biliar, baço, rins, pâncreas e sistema excretor.</a:t>
            </a:r>
          </a:p>
          <a:p>
            <a:r>
              <a:rPr lang="pt-BR" b="1" dirty="0"/>
              <a:t>Grande usinador de fluidos</a:t>
            </a:r>
            <a:r>
              <a:rPr lang="pt-BR" dirty="0"/>
              <a:t>.</a:t>
            </a:r>
          </a:p>
          <a:p>
            <a:r>
              <a:rPr lang="pt-BR" b="1" dirty="0"/>
              <a:t>Plexo</a:t>
            </a:r>
            <a:r>
              <a:rPr lang="pt-BR" dirty="0"/>
              <a:t>: </a:t>
            </a:r>
            <a:r>
              <a:rPr lang="pt-BR" b="1" dirty="0">
                <a:solidFill>
                  <a:srgbClr val="FF0000"/>
                </a:solidFill>
              </a:rPr>
              <a:t>Mesentérico</a:t>
            </a:r>
            <a:r>
              <a:rPr lang="pt-BR" dirty="0"/>
              <a:t>.</a:t>
            </a:r>
          </a:p>
        </p:txBody>
      </p:sp>
      <p:pic>
        <p:nvPicPr>
          <p:cNvPr id="4" name="Imagem 3" descr="Chakras gástrico.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869160"/>
            <a:ext cx="2160240" cy="14401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Jejuno e Íleo</a:t>
            </a:r>
          </a:p>
        </p:txBody>
      </p:sp>
      <p:pic>
        <p:nvPicPr>
          <p:cNvPr id="4" name="Espaço Reservado para Conteúdo 3" descr="jejuno-íl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08727"/>
            <a:ext cx="4968552" cy="4500593"/>
          </a:xfrm>
          <a:ln w="57150">
            <a:solidFill>
              <a:srgbClr val="FF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364089" y="1928802"/>
            <a:ext cx="3600399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Berlin Sans FB" pitchFamily="34" charset="0"/>
              </a:rPr>
              <a:t>• Iniciam na flexura duodeno-</a:t>
            </a:r>
          </a:p>
          <a:p>
            <a:r>
              <a:rPr lang="pt-BR" sz="2000" dirty="0">
                <a:latin typeface="Berlin Sans FB" pitchFamily="34" charset="0"/>
              </a:rPr>
              <a:t>jejunal e terminam no início</a:t>
            </a:r>
          </a:p>
          <a:p>
            <a:r>
              <a:rPr lang="pt-BR" sz="2000" dirty="0">
                <a:latin typeface="Berlin Sans FB" pitchFamily="34" charset="0"/>
              </a:rPr>
              <a:t>do intestino grosso, no </a:t>
            </a:r>
            <a:r>
              <a:rPr lang="pt-BR" sz="2000" dirty="0" err="1">
                <a:solidFill>
                  <a:srgbClr val="FF0000"/>
                </a:solidFill>
                <a:latin typeface="Berlin Sans FB" pitchFamily="34" charset="0"/>
              </a:rPr>
              <a:t>óstio</a:t>
            </a:r>
            <a:endParaRPr lang="pt-BR" sz="2000" dirty="0">
              <a:solidFill>
                <a:srgbClr val="FF0000"/>
              </a:solidFill>
              <a:latin typeface="Berlin Sans FB" pitchFamily="34" charset="0"/>
            </a:endParaRPr>
          </a:p>
          <a:p>
            <a:r>
              <a:rPr lang="pt-BR" sz="2000" dirty="0" err="1">
                <a:solidFill>
                  <a:srgbClr val="FF0000"/>
                </a:solidFill>
                <a:latin typeface="Berlin Sans FB" pitchFamily="34" charset="0"/>
              </a:rPr>
              <a:t>Íleo-cecal</a:t>
            </a:r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.</a:t>
            </a:r>
          </a:p>
          <a:p>
            <a:endParaRPr lang="pt-BR" sz="2000" dirty="0">
              <a:latin typeface="Berlin Sans FB" pitchFamily="34" charset="0"/>
            </a:endParaRPr>
          </a:p>
          <a:p>
            <a:r>
              <a:rPr lang="pt-BR" sz="2000" dirty="0">
                <a:latin typeface="Berlin Sans FB" pitchFamily="34" charset="0"/>
              </a:rPr>
              <a:t>• A maior parte do </a:t>
            </a:r>
            <a:r>
              <a:rPr lang="pt-BR" sz="2000" b="1" dirty="0">
                <a:latin typeface="Berlin Sans FB" pitchFamily="34" charset="0"/>
              </a:rPr>
              <a:t>jejuno</a:t>
            </a:r>
            <a:r>
              <a:rPr lang="pt-BR" sz="2000" dirty="0">
                <a:latin typeface="Berlin Sans FB" pitchFamily="34" charset="0"/>
              </a:rPr>
              <a:t> situa-se no quadrante superior esquerdo, enquanto a maior parte do </a:t>
            </a:r>
            <a:r>
              <a:rPr lang="pt-BR" sz="2000" b="1" dirty="0">
                <a:latin typeface="Berlin Sans FB" pitchFamily="34" charset="0"/>
              </a:rPr>
              <a:t>íleo</a:t>
            </a:r>
            <a:r>
              <a:rPr lang="pt-BR" sz="2000" dirty="0">
                <a:latin typeface="Berlin Sans FB" pitchFamily="34" charset="0"/>
              </a:rPr>
              <a:t> situa-se no quadrante inferior direito.</a:t>
            </a:r>
          </a:p>
          <a:p>
            <a:endParaRPr lang="pt-BR" sz="2000" dirty="0">
              <a:latin typeface="Berlin Sans FB" pitchFamily="34" charset="0"/>
            </a:endParaRPr>
          </a:p>
          <a:p>
            <a:r>
              <a:rPr lang="pt-BR" sz="2000" dirty="0">
                <a:latin typeface="Berlin Sans FB" pitchFamily="34" charset="0"/>
              </a:rPr>
              <a:t>• Ao contrário do duodeno, são </a:t>
            </a:r>
          </a:p>
          <a:p>
            <a:r>
              <a:rPr lang="pt-BR" sz="2000" dirty="0">
                <a:solidFill>
                  <a:srgbClr val="FF0000"/>
                </a:solidFill>
                <a:latin typeface="Berlin Sans FB" pitchFamily="34" charset="0"/>
              </a:rPr>
              <a:t>móveis.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Intestino Grosso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Constitui a porção final do canal alimentar, sendo este </a:t>
            </a:r>
            <a:r>
              <a:rPr lang="pt-BR" dirty="0">
                <a:solidFill>
                  <a:srgbClr val="FF0000"/>
                </a:solidFill>
              </a:rPr>
              <a:t>mais curto </a:t>
            </a:r>
            <a:r>
              <a:rPr lang="pt-BR" dirty="0"/>
              <a:t>e </a:t>
            </a:r>
            <a:r>
              <a:rPr lang="pt-BR" dirty="0">
                <a:solidFill>
                  <a:srgbClr val="FF0000"/>
                </a:solidFill>
              </a:rPr>
              <a:t>mais calibroso </a:t>
            </a:r>
            <a:r>
              <a:rPr lang="pt-BR" dirty="0"/>
              <a:t>que o intestino delgado.</a:t>
            </a:r>
          </a:p>
          <a:p>
            <a:r>
              <a:rPr lang="pt-BR" dirty="0"/>
              <a:t>Estende-se do íleo até o </a:t>
            </a:r>
          </a:p>
          <a:p>
            <a:pPr>
              <a:buNone/>
            </a:pPr>
            <a:r>
              <a:rPr lang="pt-BR" dirty="0"/>
              <a:t>    ânus e está fixo à parede </a:t>
            </a:r>
          </a:p>
          <a:p>
            <a:pPr>
              <a:buNone/>
            </a:pPr>
            <a:r>
              <a:rPr lang="pt-BR" dirty="0"/>
              <a:t>    posterior do </a:t>
            </a:r>
            <a:r>
              <a:rPr lang="pt-BR" dirty="0" err="1"/>
              <a:t>abdomen</a:t>
            </a:r>
            <a:endParaRPr lang="pt-BR" dirty="0"/>
          </a:p>
          <a:p>
            <a:pPr>
              <a:buNone/>
            </a:pPr>
            <a:r>
              <a:rPr lang="pt-BR" dirty="0"/>
              <a:t>    pelo mesocólon.</a:t>
            </a:r>
          </a:p>
          <a:p>
            <a:r>
              <a:rPr lang="pt-BR" dirty="0"/>
              <a:t>Mede cerca de </a:t>
            </a:r>
            <a:r>
              <a:rPr lang="pt-BR" dirty="0">
                <a:solidFill>
                  <a:srgbClr val="FF0000"/>
                </a:solidFill>
              </a:rPr>
              <a:t>1,5m</a:t>
            </a:r>
            <a:r>
              <a:rPr lang="pt-BR" dirty="0"/>
              <a:t>.</a:t>
            </a:r>
          </a:p>
        </p:txBody>
      </p:sp>
      <p:pic>
        <p:nvPicPr>
          <p:cNvPr id="4" name="Imagem 3" descr="IG 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140968"/>
            <a:ext cx="3528392" cy="28479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G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429684" cy="60007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 Ceco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Primeira parte do intestino grosso.</a:t>
            </a:r>
          </a:p>
          <a:p>
            <a:r>
              <a:rPr lang="pt-BR" dirty="0"/>
              <a:t>Para impedir o refluxo de material proveniente do intestino delgado, existe a </a:t>
            </a:r>
            <a:r>
              <a:rPr lang="pt-BR" dirty="0">
                <a:solidFill>
                  <a:srgbClr val="FF0000"/>
                </a:solidFill>
              </a:rPr>
              <a:t>válvula </a:t>
            </a:r>
            <a:r>
              <a:rPr lang="pt-BR" dirty="0" err="1">
                <a:solidFill>
                  <a:srgbClr val="FF0000"/>
                </a:solidFill>
              </a:rPr>
              <a:t>íleo-cecal</a:t>
            </a:r>
            <a:r>
              <a:rPr lang="pt-BR" dirty="0"/>
              <a:t>, localizada na junção do íleo com o ceco.</a:t>
            </a:r>
          </a:p>
          <a:p>
            <a:r>
              <a:rPr lang="pt-BR" dirty="0"/>
              <a:t>No fundo do ceco encontra-se o </a:t>
            </a:r>
            <a:r>
              <a:rPr lang="pt-BR" dirty="0">
                <a:solidFill>
                  <a:srgbClr val="FF0000"/>
                </a:solidFill>
              </a:rPr>
              <a:t>apêndice vermiforme.</a:t>
            </a:r>
          </a:p>
        </p:txBody>
      </p:sp>
      <p:pic>
        <p:nvPicPr>
          <p:cNvPr id="4" name="Imagem 3" descr="válvula ileocec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89874"/>
            <a:ext cx="2051048" cy="15509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Imagem 4" descr="valvulaileocecal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797152"/>
            <a:ext cx="2286016" cy="15509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ec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endic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7858180" cy="58579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1BE1424-CD2E-5334-CA26-00E431E1D6F3}"/>
              </a:ext>
            </a:extLst>
          </p:cNvPr>
          <p:cNvSpPr txBox="1"/>
          <p:nvPr/>
        </p:nvSpPr>
        <p:spPr>
          <a:xfrm>
            <a:off x="3491880" y="1772816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     </a:t>
            </a:r>
            <a:r>
              <a:rPr lang="pt-BR" sz="2000" b="1" dirty="0"/>
              <a:t>APENDICITE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endici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072494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verticulit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verticuli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visão 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35824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Centro Esplênico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dirty="0"/>
              <a:t>Responsável pelo funcionamento do </a:t>
            </a:r>
            <a:r>
              <a:rPr lang="pt-BR" b="1" dirty="0"/>
              <a:t>baço</a:t>
            </a:r>
            <a:r>
              <a:rPr lang="pt-BR" dirty="0"/>
              <a:t>, pela </a:t>
            </a:r>
            <a:r>
              <a:rPr lang="pt-BR" b="1" dirty="0"/>
              <a:t>formação e reposição das defesas orgânicas através do sangue</a:t>
            </a:r>
            <a:r>
              <a:rPr lang="pt-BR" dirty="0"/>
              <a:t>.</a:t>
            </a:r>
          </a:p>
          <a:p>
            <a:r>
              <a:rPr lang="pt-BR" dirty="0"/>
              <a:t>No </a:t>
            </a:r>
            <a:r>
              <a:rPr lang="pt-BR" b="1" dirty="0"/>
              <a:t>mediúnico</a:t>
            </a:r>
            <a:r>
              <a:rPr lang="pt-BR" dirty="0"/>
              <a:t>: doação fluídica a espíritos muito fragilizados ou com graves descontinuidades </a:t>
            </a:r>
            <a:r>
              <a:rPr lang="pt-BR" dirty="0" err="1"/>
              <a:t>perispirituais</a:t>
            </a:r>
            <a:r>
              <a:rPr lang="pt-BR" dirty="0"/>
              <a:t>.</a:t>
            </a:r>
          </a:p>
          <a:p>
            <a:r>
              <a:rPr lang="pt-BR" dirty="0"/>
              <a:t>No </a:t>
            </a:r>
            <a:r>
              <a:rPr lang="pt-BR" b="1" dirty="0"/>
              <a:t>magnético</a:t>
            </a:r>
            <a:r>
              <a:rPr lang="pt-BR" dirty="0"/>
              <a:t>:  usina muitos fluidos vitais para </a:t>
            </a:r>
            <a:r>
              <a:rPr lang="pt-BR" b="1" dirty="0">
                <a:solidFill>
                  <a:srgbClr val="FF0000"/>
                </a:solidFill>
              </a:rPr>
              <a:t>recomposição orgânica</a:t>
            </a:r>
            <a:r>
              <a:rPr lang="pt-BR" dirty="0"/>
              <a:t>, especialmente reconstituição </a:t>
            </a:r>
            <a:r>
              <a:rPr lang="pt-BR" dirty="0" smtClean="0"/>
              <a:t>de órgãos. </a:t>
            </a:r>
            <a:endParaRPr lang="pt-BR" dirty="0"/>
          </a:p>
          <a:p>
            <a:r>
              <a:rPr lang="pt-BR" dirty="0"/>
              <a:t>Quando  em ação costuma ser percebido por pontadas no baço e no fígado.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Funções do Intestino Grosso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/>
              <a:t>Absorção de água </a:t>
            </a:r>
            <a:r>
              <a:rPr lang="pt-BR" dirty="0"/>
              <a:t>e certos eletrólitos.</a:t>
            </a:r>
          </a:p>
          <a:p>
            <a:r>
              <a:rPr lang="pt-BR" dirty="0"/>
              <a:t>Síntese de determinadas vitaminas por bactérias intestinais.</a:t>
            </a:r>
          </a:p>
          <a:p>
            <a:r>
              <a:rPr lang="pt-BR" dirty="0"/>
              <a:t>Armazenagem temporária de resíduos [fezes].</a:t>
            </a:r>
          </a:p>
          <a:p>
            <a:r>
              <a:rPr lang="pt-BR" dirty="0"/>
              <a:t>Eliminação de resíduos do corpo [defecação].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Peristaltismo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Ondas peristálticas </a:t>
            </a:r>
            <a:r>
              <a:rPr lang="pt-BR" dirty="0"/>
              <a:t>intermitentes e bem espaçadas movem o material fecal do ceco para interior do colón ascendente, transverso e descendente.</a:t>
            </a:r>
          </a:p>
          <a:p>
            <a:r>
              <a:rPr lang="pt-BR" dirty="0"/>
              <a:t>À medida que se move através do colón, a água é </a:t>
            </a:r>
            <a:r>
              <a:rPr lang="pt-BR" dirty="0">
                <a:solidFill>
                  <a:srgbClr val="FF0000"/>
                </a:solidFill>
              </a:rPr>
              <a:t>continuamente reabsorvida </a:t>
            </a:r>
            <a:r>
              <a:rPr lang="pt-BR" dirty="0"/>
              <a:t>das fezes, pelas paredes do intestino para o interior dos capilares.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Peristaltismo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Fezes que ficam no intestino por um período maior perdem o excesso de água desenvolvendo </a:t>
            </a:r>
            <a:r>
              <a:rPr lang="pt-BR" b="1" dirty="0">
                <a:solidFill>
                  <a:srgbClr val="FF0000"/>
                </a:solidFill>
              </a:rPr>
              <a:t>constipação</a:t>
            </a:r>
            <a:r>
              <a:rPr lang="pt-BR" dirty="0"/>
              <a:t>.</a:t>
            </a:r>
          </a:p>
          <a:p>
            <a:pPr marL="118872" indent="0">
              <a:buNone/>
            </a:pPr>
            <a:endParaRPr lang="pt-BR" dirty="0"/>
          </a:p>
          <a:p>
            <a:r>
              <a:rPr lang="pt-BR" dirty="0"/>
              <a:t>Ao contrário, movimentos rápidos do intestino não permitem tempo suficiente para que ocorra a reabsorção da água, causando </a:t>
            </a:r>
            <a:r>
              <a:rPr lang="pt-BR" b="1" dirty="0">
                <a:solidFill>
                  <a:srgbClr val="FF0000"/>
                </a:solidFill>
              </a:rPr>
              <a:t>diarréia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to ânu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572428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to ânu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50099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to ânu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429552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Órgãos anex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429684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landulas salivar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landulas salivar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landula parótida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Centro Genésico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pt-BR" b="1" dirty="0"/>
              <a:t>Centro Procriador</a:t>
            </a:r>
            <a:r>
              <a:rPr lang="pt-BR" dirty="0"/>
              <a:t>: baixíssima freqüência.</a:t>
            </a:r>
          </a:p>
          <a:p>
            <a:r>
              <a:rPr lang="pt-BR" dirty="0"/>
              <a:t>Ligação com atividades sexuais influenciando as </a:t>
            </a:r>
            <a:r>
              <a:rPr lang="pt-BR" b="1" dirty="0"/>
              <a:t>glândulas sexuais </a:t>
            </a:r>
            <a:r>
              <a:rPr lang="pt-BR" dirty="0"/>
              <a:t>[testículos e ovários].</a:t>
            </a:r>
          </a:p>
          <a:p>
            <a:r>
              <a:rPr lang="pt-BR" dirty="0"/>
              <a:t>Elabora </a:t>
            </a:r>
            <a:r>
              <a:rPr lang="pt-BR" b="1" dirty="0"/>
              <a:t>densos</a:t>
            </a:r>
            <a:r>
              <a:rPr lang="pt-BR" dirty="0"/>
              <a:t> campos fluídicos que, quando </a:t>
            </a:r>
            <a:r>
              <a:rPr lang="pt-BR" b="1" dirty="0"/>
              <a:t>bem</a:t>
            </a:r>
            <a:r>
              <a:rPr lang="pt-BR" dirty="0"/>
              <a:t> </a:t>
            </a:r>
            <a:r>
              <a:rPr lang="pt-BR" b="1" dirty="0"/>
              <a:t>canalizados</a:t>
            </a:r>
            <a:r>
              <a:rPr lang="pt-BR" dirty="0"/>
              <a:t>, podem propiciar vigorosos potenciais energéticos no campo </a:t>
            </a:r>
          </a:p>
          <a:p>
            <a:pPr>
              <a:buNone/>
            </a:pPr>
            <a:r>
              <a:rPr lang="pt-BR" dirty="0"/>
              <a:t>    do </a:t>
            </a:r>
            <a:r>
              <a:rPr lang="pt-BR" b="1" dirty="0"/>
              <a:t>amor</a:t>
            </a:r>
            <a:r>
              <a:rPr lang="pt-BR" dirty="0"/>
              <a:t> e da </a:t>
            </a:r>
            <a:r>
              <a:rPr lang="pt-BR" b="1" dirty="0"/>
              <a:t>criatividade</a:t>
            </a:r>
            <a:r>
              <a:rPr lang="pt-BR" dirty="0"/>
              <a:t>.</a:t>
            </a:r>
          </a:p>
          <a:p>
            <a:r>
              <a:rPr lang="pt-BR" dirty="0"/>
              <a:t>Em ação: sensação de </a:t>
            </a:r>
          </a:p>
          <a:p>
            <a:pPr>
              <a:buNone/>
            </a:pPr>
            <a:r>
              <a:rPr lang="pt-BR" dirty="0"/>
              <a:t>    movimentação no genésico. </a:t>
            </a:r>
          </a:p>
          <a:p>
            <a:pPr>
              <a:buNone/>
            </a:pPr>
            <a:r>
              <a:rPr lang="pt-BR" dirty="0"/>
              <a:t>    </a:t>
            </a:r>
            <a:r>
              <a:rPr lang="pt-BR" b="1" dirty="0">
                <a:solidFill>
                  <a:srgbClr val="FF0000"/>
                </a:solidFill>
              </a:rPr>
              <a:t>Plexos</a:t>
            </a:r>
            <a:r>
              <a:rPr lang="pt-BR" dirty="0"/>
              <a:t>: </a:t>
            </a:r>
            <a:r>
              <a:rPr lang="pt-BR" b="1" dirty="0">
                <a:solidFill>
                  <a:srgbClr val="FF0000"/>
                </a:solidFill>
              </a:rPr>
              <a:t>Sacral e Lombar</a:t>
            </a:r>
            <a:r>
              <a:rPr lang="pt-BR" dirty="0"/>
              <a:t>.</a:t>
            </a:r>
          </a:p>
        </p:txBody>
      </p:sp>
      <p:pic>
        <p:nvPicPr>
          <p:cNvPr id="4" name="Imagem 3" descr="chacra genés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437112"/>
            <a:ext cx="1835696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lândula submandib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landula subling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ígad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ígad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ígado 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r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ígado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11960" y="5949280"/>
            <a:ext cx="4461777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Fígado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A função digestiva do fígado é produzir a </a:t>
            </a:r>
            <a:r>
              <a:rPr lang="pt-BR" dirty="0">
                <a:solidFill>
                  <a:srgbClr val="FF0000"/>
                </a:solidFill>
              </a:rPr>
              <a:t>bile</a:t>
            </a:r>
            <a:r>
              <a:rPr lang="pt-BR" dirty="0"/>
              <a:t>, secreção verde-amarelada levada ao duodeno.</a:t>
            </a:r>
          </a:p>
          <a:p>
            <a:r>
              <a:rPr lang="pt-BR" dirty="0"/>
              <a:t>A bile é </a:t>
            </a:r>
            <a:r>
              <a:rPr lang="pt-BR" dirty="0">
                <a:solidFill>
                  <a:srgbClr val="FF0000"/>
                </a:solidFill>
              </a:rPr>
              <a:t>produzida no </a:t>
            </a:r>
            <a:r>
              <a:rPr lang="pt-BR" b="1" dirty="0">
                <a:solidFill>
                  <a:srgbClr val="FF0000"/>
                </a:solidFill>
              </a:rPr>
              <a:t>fígado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e </a:t>
            </a:r>
            <a:r>
              <a:rPr lang="pt-BR" dirty="0">
                <a:solidFill>
                  <a:srgbClr val="FF0000"/>
                </a:solidFill>
              </a:rPr>
              <a:t>armazenada na </a:t>
            </a:r>
            <a:r>
              <a:rPr lang="pt-BR" b="1" dirty="0">
                <a:solidFill>
                  <a:srgbClr val="FF0000"/>
                </a:solidFill>
              </a:rPr>
              <a:t>vesícula biliar</a:t>
            </a:r>
            <a:r>
              <a:rPr lang="pt-BR" dirty="0"/>
              <a:t>, que a libera quando gorduras entram no duodeno.</a:t>
            </a:r>
          </a:p>
          <a:p>
            <a:r>
              <a:rPr lang="pt-BR" dirty="0"/>
              <a:t>A bile </a:t>
            </a:r>
            <a:r>
              <a:rPr lang="pt-BR" dirty="0" err="1"/>
              <a:t>emulsiona</a:t>
            </a:r>
            <a:r>
              <a:rPr lang="pt-BR" dirty="0"/>
              <a:t> a gordura e a distribui para parte distal do intestino para digestão e absorção.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Fígado: outras funções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Metabolismo de carboidratos, lipídios e proteínas;</a:t>
            </a:r>
          </a:p>
          <a:p>
            <a:r>
              <a:rPr lang="pt-BR" dirty="0"/>
              <a:t>Processamento de fármacos e hormônios;</a:t>
            </a:r>
          </a:p>
          <a:p>
            <a:r>
              <a:rPr lang="pt-BR" dirty="0"/>
              <a:t>Excreção de bilirrubina e sais biliares;</a:t>
            </a:r>
          </a:p>
          <a:p>
            <a:r>
              <a:rPr lang="pt-BR" dirty="0"/>
              <a:t>Armazenagem;</a:t>
            </a:r>
          </a:p>
          <a:p>
            <a:r>
              <a:rPr lang="pt-BR" dirty="0"/>
              <a:t>Ativação da vitamina D;</a:t>
            </a:r>
          </a:p>
          <a:p>
            <a:r>
              <a:rPr lang="pt-BR" b="1" dirty="0">
                <a:solidFill>
                  <a:srgbClr val="FF0000"/>
                </a:solidFill>
              </a:rPr>
              <a:t>Aparelho excretor</a:t>
            </a:r>
            <a:r>
              <a:rPr lang="pt-BR" dirty="0"/>
              <a:t>: formado por ducto hepático, vesícula biliar, ducto cístico e colédoco.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Centro Básico ou </a:t>
            </a:r>
            <a:r>
              <a:rPr lang="pt-BR" dirty="0" err="1"/>
              <a:t>Coccígeo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Final da coluna, região do cóccix.</a:t>
            </a:r>
          </a:p>
          <a:p>
            <a:r>
              <a:rPr lang="pt-BR" dirty="0"/>
              <a:t>Trabalha bem problemas relacionados aos </a:t>
            </a:r>
            <a:r>
              <a:rPr lang="pt-BR" b="1" dirty="0"/>
              <a:t>membros inferiores</a:t>
            </a:r>
            <a:r>
              <a:rPr lang="pt-BR" dirty="0"/>
              <a:t>.</a:t>
            </a:r>
          </a:p>
          <a:p>
            <a:r>
              <a:rPr lang="pt-BR" b="1" u="sng" dirty="0">
                <a:solidFill>
                  <a:srgbClr val="FF0000"/>
                </a:solidFill>
              </a:rPr>
              <a:t>Função</a:t>
            </a:r>
            <a:r>
              <a:rPr lang="pt-BR" dirty="0"/>
              <a:t>: </a:t>
            </a:r>
            <a:r>
              <a:rPr lang="pt-BR" b="1" dirty="0"/>
              <a:t>reenviar a energia vital circulante dos centros de força, </a:t>
            </a:r>
          </a:p>
          <a:p>
            <a:pPr>
              <a:buNone/>
            </a:pPr>
            <a:r>
              <a:rPr lang="pt-BR" b="1" dirty="0"/>
              <a:t>    de baixo para cima, </a:t>
            </a:r>
          </a:p>
          <a:p>
            <a:pPr>
              <a:buNone/>
            </a:pPr>
            <a:r>
              <a:rPr lang="pt-BR" b="1" dirty="0"/>
              <a:t>    formando um ciclo.</a:t>
            </a:r>
          </a:p>
        </p:txBody>
      </p:sp>
      <p:pic>
        <p:nvPicPr>
          <p:cNvPr id="4" name="Imagem 3" descr="chacra básico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933056"/>
            <a:ext cx="2520280" cy="23042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âncrea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57422" y="5643578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Secreção exócrina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suco pancreático.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Produção diária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1200 a 1500ml.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Secreção endócrina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Insulina e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Glucagon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âncrea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866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000372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Localização posterior ao</a:t>
            </a:r>
          </a:p>
          <a:p>
            <a:r>
              <a:rPr lang="pt-B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Estômago.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âncrea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Pâncreas: outras funções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Dissolver carboidratos</a:t>
            </a:r>
            <a:r>
              <a:rPr lang="pt-BR" dirty="0"/>
              <a:t>: amilase pancreática;</a:t>
            </a:r>
          </a:p>
          <a:p>
            <a:r>
              <a:rPr lang="pt-BR" dirty="0">
                <a:solidFill>
                  <a:srgbClr val="FF0000"/>
                </a:solidFill>
              </a:rPr>
              <a:t>Dissolver proteínas</a:t>
            </a:r>
            <a:r>
              <a:rPr lang="pt-BR" dirty="0"/>
              <a:t>: tripsina, </a:t>
            </a:r>
            <a:r>
              <a:rPr lang="pt-BR" dirty="0" err="1"/>
              <a:t>quimotripsina</a:t>
            </a:r>
            <a:r>
              <a:rPr lang="pt-BR" dirty="0"/>
              <a:t>.</a:t>
            </a:r>
          </a:p>
          <a:p>
            <a:r>
              <a:rPr lang="pt-BR" dirty="0">
                <a:solidFill>
                  <a:srgbClr val="FF0000"/>
                </a:solidFill>
              </a:rPr>
              <a:t>Dissolver triglicerídeos</a:t>
            </a:r>
            <a:r>
              <a:rPr lang="pt-BR" dirty="0"/>
              <a:t>: </a:t>
            </a:r>
            <a:r>
              <a:rPr lang="pt-BR" dirty="0" err="1"/>
              <a:t>lipase</a:t>
            </a:r>
            <a:r>
              <a:rPr lang="pt-BR" dirty="0"/>
              <a:t> pancreática.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aç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41" y="534882"/>
            <a:ext cx="4114800" cy="29241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 descr="Baç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05064"/>
            <a:ext cx="4214842" cy="27146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4643439" y="500042"/>
            <a:ext cx="4500562" cy="627864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BAÇO</a:t>
            </a:r>
          </a:p>
          <a:p>
            <a:endParaRPr lang="pt-BR" dirty="0"/>
          </a:p>
          <a:p>
            <a:r>
              <a:rPr lang="pt-BR" dirty="0"/>
              <a:t>Situado no hipocôndrio esquerdo, entre o</a:t>
            </a:r>
          </a:p>
          <a:p>
            <a:r>
              <a:rPr lang="pt-BR" dirty="0"/>
              <a:t>fundo do estômago e o diafragma.</a:t>
            </a:r>
          </a:p>
          <a:p>
            <a:r>
              <a:rPr lang="pt-BR" dirty="0"/>
              <a:t>Órgão altamente vascularizado, de cor</a:t>
            </a:r>
          </a:p>
          <a:p>
            <a:r>
              <a:rPr lang="pt-BR" dirty="0"/>
              <a:t>púrpura escura.</a:t>
            </a:r>
          </a:p>
          <a:p>
            <a:r>
              <a:rPr lang="pt-BR" dirty="0"/>
              <a:t>Tamanho: 12cm comprimento, 7cm largura.</a:t>
            </a:r>
          </a:p>
          <a:p>
            <a:r>
              <a:rPr lang="pt-BR" dirty="0"/>
              <a:t>                    3cm de espessura.</a:t>
            </a:r>
          </a:p>
          <a:p>
            <a:endParaRPr lang="pt-BR" dirty="0"/>
          </a:p>
          <a:p>
            <a:r>
              <a:rPr lang="pt-BR" b="1" dirty="0"/>
              <a:t>Órgão linfático </a:t>
            </a:r>
            <a:r>
              <a:rPr lang="pt-BR" dirty="0"/>
              <a:t>interposto na circulação </a:t>
            </a:r>
          </a:p>
          <a:p>
            <a:r>
              <a:rPr lang="pt-BR" dirty="0"/>
              <a:t>sanguínea, possui grande quantidade de </a:t>
            </a:r>
          </a:p>
          <a:p>
            <a:r>
              <a:rPr lang="pt-BR" b="1" dirty="0">
                <a:solidFill>
                  <a:srgbClr val="FF0000"/>
                </a:solidFill>
              </a:rPr>
              <a:t>Macrófagos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que destroem micróbios, </a:t>
            </a:r>
          </a:p>
          <a:p>
            <a:r>
              <a:rPr lang="pt-BR" dirty="0"/>
              <a:t>substâncias estranhas, células do sangue </a:t>
            </a:r>
          </a:p>
          <a:p>
            <a:r>
              <a:rPr lang="pt-BR" dirty="0"/>
              <a:t>já desgastadas como eritrócitos, leucócitos</a:t>
            </a:r>
          </a:p>
          <a:p>
            <a:r>
              <a:rPr lang="pt-BR" dirty="0"/>
              <a:t>e plaquetas.</a:t>
            </a:r>
          </a:p>
          <a:p>
            <a:endParaRPr lang="pt-BR" dirty="0"/>
          </a:p>
          <a:p>
            <a:r>
              <a:rPr lang="pt-BR" dirty="0"/>
              <a:t>Dessa forma, o baço </a:t>
            </a:r>
            <a:r>
              <a:rPr lang="pt-BR" dirty="0">
                <a:solidFill>
                  <a:srgbClr val="FF0000"/>
                </a:solidFill>
              </a:rPr>
              <a:t>limpa o sangue</a:t>
            </a:r>
            <a:r>
              <a:rPr lang="pt-BR" dirty="0"/>
              <a:t>, funciona</a:t>
            </a:r>
          </a:p>
          <a:p>
            <a:r>
              <a:rPr lang="pt-BR" dirty="0"/>
              <a:t>como um </a:t>
            </a:r>
            <a:r>
              <a:rPr lang="pt-BR" b="1" dirty="0">
                <a:solidFill>
                  <a:srgbClr val="FF0000"/>
                </a:solidFill>
              </a:rPr>
              <a:t>FILTRO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desse fluido tão essencial.</a:t>
            </a:r>
          </a:p>
          <a:p>
            <a:r>
              <a:rPr lang="pt-BR" dirty="0"/>
              <a:t>Participação importante na resposta </a:t>
            </a:r>
          </a:p>
          <a:p>
            <a:r>
              <a:rPr lang="pt-BR" dirty="0"/>
              <a:t>imunológica, reagindo a agentes infecciosos.</a:t>
            </a:r>
          </a:p>
          <a:p>
            <a:endParaRPr lang="pt-BR" dirty="0"/>
          </a:p>
          <a:p>
            <a:r>
              <a:rPr lang="pt-BR" dirty="0"/>
              <a:t>Importante </a:t>
            </a:r>
            <a:r>
              <a:rPr lang="pt-BR" b="1" dirty="0">
                <a:solidFill>
                  <a:srgbClr val="FF0000"/>
                </a:solidFill>
              </a:rPr>
              <a:t>reservatório</a:t>
            </a:r>
            <a:r>
              <a:rPr lang="pt-BR" dirty="0"/>
              <a:t> de sangue.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im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958" y="260648"/>
            <a:ext cx="3748976" cy="30969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 descr="Ri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958" y="3539343"/>
            <a:ext cx="3748976" cy="28575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4286249" y="260648"/>
            <a:ext cx="4678240" cy="615971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RINS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000" dirty="0"/>
              <a:t>Órgãos pares, forma de grão de feijão, situados de cada lado da coluna vertebral, acima da cintura, entre peritônio e parede posterior do abdômen.</a:t>
            </a:r>
          </a:p>
          <a:p>
            <a:endParaRPr lang="pt-BR" sz="2000" dirty="0"/>
          </a:p>
          <a:p>
            <a:r>
              <a:rPr lang="pt-BR" sz="2000" dirty="0">
                <a:solidFill>
                  <a:srgbClr val="FF0000"/>
                </a:solidFill>
              </a:rPr>
              <a:t>Tamanho médio</a:t>
            </a:r>
            <a:r>
              <a:rPr lang="pt-BR" sz="2000" dirty="0"/>
              <a:t>: 11cm comprimento, 5 a 7,5cm</a:t>
            </a:r>
          </a:p>
          <a:p>
            <a:r>
              <a:rPr lang="pt-BR" sz="2000" dirty="0">
                <a:solidFill>
                  <a:srgbClr val="FF0000"/>
                </a:solidFill>
              </a:rPr>
              <a:t>Largura</a:t>
            </a:r>
            <a:r>
              <a:rPr lang="pt-BR" sz="2000" dirty="0"/>
              <a:t>: 2,5 a 3cm espessura.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Peso</a:t>
            </a:r>
            <a:r>
              <a:rPr lang="pt-BR" sz="2000" dirty="0"/>
              <a:t>: homem adulto: 125 a 170g</a:t>
            </a:r>
          </a:p>
          <a:p>
            <a:r>
              <a:rPr lang="pt-BR" sz="2000" dirty="0"/>
              <a:t>            mulher adulta: 115 a 155g</a:t>
            </a:r>
          </a:p>
          <a:p>
            <a:endParaRPr lang="pt-BR" sz="2000" dirty="0"/>
          </a:p>
          <a:p>
            <a:r>
              <a:rPr lang="pt-BR" sz="2000" dirty="0"/>
              <a:t>O Rim esquerdo é um pouco mais comprido e estreito que o direito.</a:t>
            </a:r>
          </a:p>
          <a:p>
            <a:endParaRPr lang="pt-BR" sz="2000" dirty="0"/>
          </a:p>
          <a:p>
            <a:r>
              <a:rPr lang="pt-BR" sz="2000" dirty="0"/>
              <a:t>O Rim direito normalmente situa-se um pouco abaixo do rim esquerdo devido ao grande tamanho do lobo direito do fígado.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im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14290"/>
            <a:ext cx="3500462" cy="28575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Imagem 2" descr="Rim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3286124"/>
            <a:ext cx="3517407" cy="31432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4286248" y="357166"/>
            <a:ext cx="4678240" cy="5940088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Os </a:t>
            </a:r>
            <a:r>
              <a:rPr lang="pt-BR" sz="2000" b="1" dirty="0">
                <a:solidFill>
                  <a:srgbClr val="FF0000"/>
                </a:solidFill>
              </a:rPr>
              <a:t>rins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realizam o trabalho principal do sistema urinário, com as outras partes atuando principalmente com via de passagem e área de armazenamento.</a:t>
            </a:r>
          </a:p>
          <a:p>
            <a:endParaRPr lang="pt-BR" sz="2000" dirty="0"/>
          </a:p>
          <a:p>
            <a:r>
              <a:rPr lang="pt-BR" sz="2000" dirty="0"/>
              <a:t>Com a </a:t>
            </a:r>
            <a:r>
              <a:rPr lang="pt-BR" sz="2000" b="1" dirty="0">
                <a:solidFill>
                  <a:srgbClr val="FF0000"/>
                </a:solidFill>
              </a:rPr>
              <a:t>filtração do sangue e a formação de urina</a:t>
            </a:r>
            <a:r>
              <a:rPr lang="pt-BR" sz="2000" dirty="0"/>
              <a:t>, os rins contribuem para o equilíbrio dos líquidos do corpo de várias maneiras. </a:t>
            </a:r>
          </a:p>
          <a:p>
            <a:endParaRPr lang="pt-BR" sz="2000" dirty="0"/>
          </a:p>
          <a:p>
            <a:r>
              <a:rPr lang="pt-BR" sz="2000" b="1" dirty="0"/>
              <a:t>Outras funções</a:t>
            </a:r>
            <a:r>
              <a:rPr lang="pt-BR" sz="2000" dirty="0"/>
              <a:t>:</a:t>
            </a:r>
          </a:p>
          <a:p>
            <a:r>
              <a:rPr lang="pt-BR" sz="2000" b="1" dirty="0"/>
              <a:t>• Regulação da </a:t>
            </a:r>
            <a:r>
              <a:rPr lang="pt-BR" sz="2000" b="1" dirty="0">
                <a:solidFill>
                  <a:srgbClr val="FF0000"/>
                </a:solidFill>
              </a:rPr>
              <a:t>função iônica </a:t>
            </a:r>
            <a:r>
              <a:rPr lang="pt-BR" sz="2000" b="1" dirty="0"/>
              <a:t>do sangue.</a:t>
            </a:r>
          </a:p>
          <a:p>
            <a:r>
              <a:rPr lang="pt-BR" sz="2000" b="1" dirty="0"/>
              <a:t>• Regulação do </a:t>
            </a:r>
            <a:r>
              <a:rPr lang="pt-BR" sz="2000" b="1" dirty="0">
                <a:solidFill>
                  <a:schemeClr val="tx2"/>
                </a:solidFill>
              </a:rPr>
              <a:t>volume sanguíneo</a:t>
            </a:r>
            <a:r>
              <a:rPr lang="pt-BR" sz="2000" b="1" dirty="0"/>
              <a:t>.</a:t>
            </a:r>
          </a:p>
          <a:p>
            <a:r>
              <a:rPr lang="pt-BR" sz="2000" b="1" dirty="0"/>
              <a:t>• Regulação da </a:t>
            </a:r>
            <a:r>
              <a:rPr lang="pt-BR" sz="2000" b="1" dirty="0">
                <a:solidFill>
                  <a:srgbClr val="00B050"/>
                </a:solidFill>
              </a:rPr>
              <a:t>pressão arterial</a:t>
            </a:r>
            <a:r>
              <a:rPr lang="pt-BR" sz="2000" b="1" dirty="0"/>
              <a:t>.</a:t>
            </a:r>
          </a:p>
          <a:p>
            <a:r>
              <a:rPr lang="pt-BR" sz="2000" b="1" dirty="0"/>
              <a:t>• Regulação do </a:t>
            </a:r>
            <a:r>
              <a:rPr lang="pt-BR" sz="2000" b="1" dirty="0">
                <a:solidFill>
                  <a:srgbClr val="002060"/>
                </a:solidFill>
              </a:rPr>
              <a:t>equilíbrio ácido-básico</a:t>
            </a:r>
            <a:r>
              <a:rPr lang="pt-BR" sz="2000" b="1" dirty="0"/>
              <a:t>.</a:t>
            </a:r>
          </a:p>
          <a:p>
            <a:r>
              <a:rPr lang="pt-BR" sz="2000" b="1" dirty="0"/>
              <a:t>•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Liberação de hormônios</a:t>
            </a:r>
            <a:r>
              <a:rPr lang="pt-BR" sz="2000" b="1" dirty="0"/>
              <a:t>.</a:t>
            </a:r>
          </a:p>
          <a:p>
            <a:r>
              <a:rPr lang="pt-BR" sz="2000" b="1" dirty="0"/>
              <a:t>• Auxilia na regulação do </a:t>
            </a:r>
            <a:r>
              <a:rPr lang="pt-BR" sz="2000" b="1" dirty="0">
                <a:solidFill>
                  <a:srgbClr val="7030A0"/>
                </a:solidFill>
              </a:rPr>
              <a:t>nível de glicose </a:t>
            </a:r>
            <a:r>
              <a:rPr lang="pt-BR" sz="2000" b="1" dirty="0"/>
              <a:t>no sangue. </a:t>
            </a:r>
          </a:p>
          <a:p>
            <a:r>
              <a:rPr lang="pt-BR" sz="2000" b="1" dirty="0"/>
              <a:t>•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Excreção de resíduos</a:t>
            </a:r>
            <a:r>
              <a:rPr lang="pt-BR" sz="2000" b="1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6C84B7A-C63C-A6D0-E7A2-23CDB04BAF02}"/>
              </a:ext>
            </a:extLst>
          </p:cNvPr>
          <p:cNvSpPr txBox="1"/>
          <p:nvPr/>
        </p:nvSpPr>
        <p:spPr>
          <a:xfrm>
            <a:off x="3544455" y="225318"/>
            <a:ext cx="250468" cy="286232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Não pule o café da manhã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desjejum</a:t>
            </a:r>
            <a:r>
              <a:rPr lang="pt-BR" dirty="0"/>
              <a:t> ajuda a tirar o organismo do modo de funcionamento lento em que permaneceu durante a noite.</a:t>
            </a:r>
          </a:p>
          <a:p>
            <a:r>
              <a:rPr lang="pt-BR" dirty="0"/>
              <a:t>Funciona como uma </a:t>
            </a:r>
            <a:r>
              <a:rPr lang="pt-BR" dirty="0">
                <a:solidFill>
                  <a:srgbClr val="FF0000"/>
                </a:solidFill>
              </a:rPr>
              <a:t>ignição</a:t>
            </a:r>
            <a:r>
              <a:rPr lang="pt-BR" dirty="0"/>
              <a:t> para que o metabolismo comece </a:t>
            </a:r>
          </a:p>
          <a:p>
            <a:pPr>
              <a:buNone/>
            </a:pPr>
            <a:r>
              <a:rPr lang="pt-BR" dirty="0"/>
              <a:t>    a acelerar, ou seja, </a:t>
            </a:r>
          </a:p>
          <a:p>
            <a:pPr>
              <a:buNone/>
            </a:pPr>
            <a:r>
              <a:rPr lang="pt-BR" dirty="0"/>
              <a:t>    queimar calorias.</a:t>
            </a:r>
          </a:p>
        </p:txBody>
      </p:sp>
      <p:pic>
        <p:nvPicPr>
          <p:cNvPr id="4" name="Imagem 3" descr="caf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71942"/>
            <a:ext cx="3357586" cy="22431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Cavidade abdominal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28992" cy="504056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Refeições leves várias vezes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A privação de alimentos por longos períodos leva a uma queda natural do metabolismo. Sem combustível o organismo entende que é preciso economizar energia para enfrentar tempos de escassez. </a:t>
            </a:r>
          </a:p>
          <a:p>
            <a:pPr>
              <a:buNone/>
            </a:pPr>
            <a:r>
              <a:rPr lang="pt-BR" dirty="0"/>
              <a:t>    O ideal e se alimentar</a:t>
            </a:r>
          </a:p>
          <a:p>
            <a:pPr>
              <a:buNone/>
            </a:pPr>
            <a:r>
              <a:rPr lang="pt-BR" dirty="0"/>
              <a:t>    a cada 3-4 horas.</a:t>
            </a:r>
          </a:p>
        </p:txBody>
      </p:sp>
      <p:pic>
        <p:nvPicPr>
          <p:cNvPr id="4" name="Imagem 3" descr="gor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500462" cy="25003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Reduza o consumo de açúcar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A ingestão de açúcar refinado equivale a ativar o botão do comando </a:t>
            </a:r>
            <a:r>
              <a:rPr lang="pt-BR" dirty="0">
                <a:solidFill>
                  <a:srgbClr val="FF0000"/>
                </a:solidFill>
              </a:rPr>
              <a:t>“estocar gordura”.</a:t>
            </a:r>
          </a:p>
          <a:p>
            <a:r>
              <a:rPr lang="pt-BR" dirty="0"/>
              <a:t>Sem valor nutricional significativo, o açúcar é rapidamente absorvido e transformado em </a:t>
            </a:r>
            <a:r>
              <a:rPr lang="pt-BR" dirty="0">
                <a:solidFill>
                  <a:srgbClr val="FF0000"/>
                </a:solidFill>
              </a:rPr>
              <a:t>tecido adiposo</a:t>
            </a:r>
            <a:r>
              <a:rPr lang="pt-BR" dirty="0"/>
              <a:t>.</a:t>
            </a:r>
          </a:p>
        </p:txBody>
      </p:sp>
      <p:pic>
        <p:nvPicPr>
          <p:cNvPr id="4" name="Imagem 3" descr="b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683" y="4802164"/>
            <a:ext cx="2237378" cy="14081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agem 4" descr="sorv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543" y="4437112"/>
            <a:ext cx="2705100" cy="17573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Hipócrates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3"/>
          </a:xfrm>
        </p:spPr>
      </p:pic>
    </p:spTree>
    <p:extLst>
      <p:ext uri="{BB962C8B-B14F-4D97-AF65-F5344CB8AC3E}">
        <p14:creationId xmlns:p14="http://schemas.microsoft.com/office/powerpoint/2010/main" val="3060795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5318579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Revisando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O processo digestivo inicial é regulado pelo centro vital </a:t>
            </a:r>
            <a:r>
              <a:rPr lang="pt-BR" b="1" dirty="0">
                <a:solidFill>
                  <a:srgbClr val="FF0000"/>
                </a:solidFill>
              </a:rPr>
              <a:t>Laríngeo</a:t>
            </a:r>
            <a:r>
              <a:rPr lang="pt-BR" dirty="0"/>
              <a:t>.</a:t>
            </a:r>
          </a:p>
          <a:p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</a:rPr>
              <a:t>Gástrico</a:t>
            </a:r>
            <a:r>
              <a:rPr lang="pt-BR" dirty="0"/>
              <a:t> é responsável pelo processo digestivo e grande parte do metabolismo, atua vigorosamente sobre o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estômago</a:t>
            </a:r>
            <a:r>
              <a:rPr lang="pt-BR" dirty="0"/>
              <a:t>, regula o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SN Simpático </a:t>
            </a:r>
            <a:r>
              <a:rPr lang="pt-BR" dirty="0"/>
              <a:t>e tem correspondência direta sobre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Adrenais</a:t>
            </a:r>
            <a:r>
              <a:rPr lang="pt-BR" dirty="0"/>
              <a:t> e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Pâncreas</a:t>
            </a:r>
            <a:r>
              <a:rPr lang="pt-BR" dirty="0"/>
              <a:t>.</a:t>
            </a:r>
          </a:p>
          <a:p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</a:rPr>
              <a:t>Esplênico</a:t>
            </a:r>
            <a:r>
              <a:rPr lang="pt-BR" dirty="0"/>
              <a:t> tem interferência mais direta sobre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funções biliares</a:t>
            </a:r>
            <a:r>
              <a:rPr lang="pt-BR" dirty="0"/>
              <a:t>,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renais</a:t>
            </a:r>
            <a:r>
              <a:rPr lang="pt-BR" dirty="0"/>
              <a:t> e de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excreção</a:t>
            </a:r>
            <a:r>
              <a:rPr lang="pt-BR" dirty="0"/>
              <a:t> e refere-se muito diretamente ao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Baço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BB9221-89E6-2367-F739-99E29322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Sistema </a:t>
            </a:r>
            <a:r>
              <a:rPr lang="pt-BR" dirty="0" smtClean="0"/>
              <a:t>Musculoesquelético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CC21E9-3A75-76FF-575C-7CACBF33669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O sistema musculoesquelético é uma complexa rede de estruturas que fornece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suporte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movimento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 e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proteção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 ao corpo humano. Ele é composto por </a:t>
            </a:r>
            <a:r>
              <a:rPr lang="pt-BR" b="1" i="0" dirty="0">
                <a:solidFill>
                  <a:srgbClr val="FF0000"/>
                </a:solidFill>
                <a:effectLst/>
                <a:latin typeface="-apple-system"/>
              </a:rPr>
              <a:t>ossos, músculos, articulações, tendões e ligamentos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trabalham em conjunto para permitir a locomoção e a realização de atividades diárias. Este sistema é fundamental para a manutenção da postura e para a execução de movimentos variados, desde os mais simples, como caminhar, até os mais complexos, como praticar esportes.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0796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FF0444-A0D7-74AB-1FE6-D4A9A28B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Componentes do SME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36FEF3-A857-8D50-7D73-BF4A1CAAD3E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Os principais componentes do sistema musculoesquelético incluem os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ossos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formam o esqueleto e servem como estrutura de suporte; os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músculos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são responsáveis pela movimentação; as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articulações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conectam os ossos e permitem a mobilidade; e os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tendões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 e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ligamentos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estabilizam as articulações e conectam os músculos aos ossos. Cada um desses elementos desempenha um papel crucial na funcionalidade do sistema como um todo.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91849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F97A51-8ACB-A07C-1211-7967D600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</a:t>
            </a:r>
            <a:r>
              <a:rPr lang="pt-BR" dirty="0" smtClean="0"/>
              <a:t>  Funções </a:t>
            </a:r>
            <a:r>
              <a:rPr lang="pt-BR" dirty="0"/>
              <a:t>do SME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09AED1-0F13-DD1C-3EEF-4C3B8B9197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Proporciona suporte estrutural ao corpo, permitindo que os órgãos internos sejam protegidos e mantidos em suas posições adequadas. Além disso, é responsável pela movimentação, possibilitando que o indivíduo realize atividades físicas e interaja com o ambiente ao seu redor. A </a:t>
            </a:r>
            <a:r>
              <a:rPr lang="pt-BR" b="1" i="0" dirty="0">
                <a:solidFill>
                  <a:srgbClr val="FF0000"/>
                </a:solidFill>
                <a:effectLst/>
                <a:latin typeface="-apple-system"/>
              </a:rPr>
              <a:t>produção de células sanguíneas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 também ocorre na medula óssea, que está localizada dentro dos ossos.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2003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7A11EB-87E5-18D2-6A18-66E29AE0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Papel dos músculos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2AFE44-8E7C-653A-2F28-E9D6C597F19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São fundamentais para o funcionamento do sistema musculoesquelético. Eles são classificados em três tipos: </a:t>
            </a:r>
            <a:r>
              <a:rPr lang="pt-BR" b="1" i="0" dirty="0">
                <a:solidFill>
                  <a:srgbClr val="FF0000"/>
                </a:solidFill>
                <a:effectLst/>
                <a:latin typeface="-apple-system"/>
              </a:rPr>
              <a:t>músculos esqueléticos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são voluntários e permitem o movimento; </a:t>
            </a:r>
            <a:r>
              <a:rPr lang="pt-BR" b="1" i="0" dirty="0">
                <a:solidFill>
                  <a:srgbClr val="FF0000"/>
                </a:solidFill>
                <a:effectLst/>
                <a:latin typeface="-apple-system"/>
              </a:rPr>
              <a:t>músculos lisos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são involuntários e controlam funções internas, como a digestão; e </a:t>
            </a:r>
            <a:r>
              <a:rPr lang="pt-BR" b="1" i="0" dirty="0">
                <a:solidFill>
                  <a:srgbClr val="FF0000"/>
                </a:solidFill>
                <a:effectLst/>
                <a:latin typeface="-apple-system"/>
              </a:rPr>
              <a:t>músculo cardíaco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, que também é involuntário e compõem o coração. A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contração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 e </a:t>
            </a:r>
            <a:r>
              <a:rPr lang="pt-BR" b="1" i="0" dirty="0">
                <a:solidFill>
                  <a:srgbClr val="222222"/>
                </a:solidFill>
                <a:effectLst/>
                <a:latin typeface="-apple-system"/>
              </a:rPr>
              <a:t>relaxamento</a:t>
            </a:r>
            <a:r>
              <a:rPr lang="pt-BR" b="0" i="0" dirty="0">
                <a:solidFill>
                  <a:srgbClr val="222222"/>
                </a:solidFill>
                <a:effectLst/>
                <a:latin typeface="-apple-system"/>
              </a:rPr>
              <a:t> dos músculos esqueléticos é o que possibilita o movimento dos membros e a execução de tarefas cotidianas.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9971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C7D94-57B2-DA44-7699-FB853AE2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pt-BR" dirty="0"/>
              <a:t>              Sistema Muscular</a:t>
            </a:r>
          </a:p>
        </p:txBody>
      </p:sp>
      <p:pic>
        <p:nvPicPr>
          <p:cNvPr id="5" name="Espaço Reservado para Conteúdo 4" descr="Texto&#10;&#10;O conteúdo gerado por IA pode estar incorreto.">
            <a:extLst>
              <a:ext uri="{FF2B5EF4-FFF2-40B4-BE49-F238E27FC236}">
                <a16:creationId xmlns:a16="http://schemas.microsoft.com/office/drawing/2014/main" xmlns="" id="{93073DA0-3F4C-0E18-DB4E-23638A7EC4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172272" cy="4248472"/>
          </a:xfrm>
          <a:noFill/>
          <a:ln w="76200">
            <a:solidFill>
              <a:srgbClr val="FF0000"/>
            </a:solidFill>
          </a:ln>
        </p:spPr>
      </p:pic>
      <p:pic>
        <p:nvPicPr>
          <p:cNvPr id="7" name="Espaço Reservado para Conteúdo 6" descr="Tela de computador com texto preto sobre fundo branco">
            <a:extLst>
              <a:ext uri="{FF2B5EF4-FFF2-40B4-BE49-F238E27FC236}">
                <a16:creationId xmlns:a16="http://schemas.microsoft.com/office/drawing/2014/main" xmlns="" id="{9C8B58D2-28C5-CA8D-5150-0B325F035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4172272" cy="3672408"/>
          </a:xfr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4866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pt-BR" dirty="0"/>
              <a:t>O trato digestivo é um tubo oco que se estende da cavidade bucal ao ânus, sendo também chamado </a:t>
            </a:r>
          </a:p>
          <a:p>
            <a:pPr>
              <a:buNone/>
            </a:pPr>
            <a:r>
              <a:rPr lang="pt-BR" dirty="0"/>
              <a:t>    de canal alimentar </a:t>
            </a:r>
          </a:p>
          <a:p>
            <a:pPr>
              <a:buNone/>
            </a:pPr>
            <a:r>
              <a:rPr lang="pt-BR" dirty="0"/>
              <a:t>    ou trato </a:t>
            </a:r>
          </a:p>
          <a:p>
            <a:pPr marL="118872" indent="0">
              <a:buNone/>
            </a:pPr>
            <a:r>
              <a:rPr lang="pt-BR" dirty="0"/>
              <a:t>    gastrointestinal.</a:t>
            </a:r>
          </a:p>
        </p:txBody>
      </p:sp>
      <p:pic>
        <p:nvPicPr>
          <p:cNvPr id="4" name="Imagem 3" descr="sistema digestivo 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4248472" cy="33123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027923-3E8F-CACE-0985-6D202CE5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</a:t>
            </a:r>
            <a:r>
              <a:rPr lang="pt-BR" dirty="0" smtClean="0"/>
              <a:t>Músculo Esquelético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15584D-0DFC-E816-9E65-1389F7CE1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3816424"/>
          </a:xfr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músculo esquelético é um tipo de tecido muscular estriado que está anexado aos ossos e é responsável por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movimentos voluntários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 corpo. Ele é composto por fibras musculares longas, multinucleadas e não ramificadas, que se organizam paralelamente. Este tecido permite contrações rápidas e é essencial para a locomoção e a realização de atividades diárias. </a:t>
            </a:r>
          </a:p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01B3E4AA-B42D-D58D-DC49-B8DC6C8D5C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9745" y="2096851"/>
            <a:ext cx="3826768" cy="37444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35476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50C665-853E-157B-39F9-675F136D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Músculo Liso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4A113B0-E927-A602-1F95-9AF464A2B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48472"/>
          </a:xfr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3200" dirty="0"/>
              <a:t>O músculo liso é um tipo de tecido muscular que se encontra nas paredes de órgãos ocos, como o estômago, intestinos, útero e vasos sanguíneos. Este tipo de músculo é involuntário, significa que não está sob controle consciente, e é responsável por movimentos como as contrações peristálticas que ajudam a mover o alimento pelo sistema digestivo. Além disso, o músculo liso é encontrado em diversos sistemas do corpo, incluindo o cardiovascular, respiratório e digestivo. </a:t>
            </a:r>
          </a:p>
          <a:p>
            <a:pPr marL="118872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0396024-E404-00D5-CF40-47C8E04B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108" y="1916832"/>
            <a:ext cx="4038600" cy="4248472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140FDA-386E-46B4-AEB9-AEAFC479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52836"/>
            <a:ext cx="3970784" cy="41764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58820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CB3E3D-2F85-6B85-6BAC-AFEC5DBD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Músculo Cardíaco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7B2418-AD95-41DB-6A3D-DB805F303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pt-BR" dirty="0"/>
              <a:t>Também conhecido como miocárdio, é um tipo de tecido muscular encontrado no coração que desempenha um papel fundamental na manutenção da circulação sanguínea. Ele permite que o coração bombeie sangue de forma rítmica, fornecendo oxigênio e nutrientes para os tecidos do corpo. O músculo cardíaco é caracterizado por contrações involuntárias e alta resistência à fadiga, sendo essencial para o funcionamento adequado do órgão. </a:t>
            </a:r>
          </a:p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58B38AA1-43B8-90C8-A267-021CBC4F8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2717692"/>
            <a:ext cx="3096344" cy="27363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23632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994E02-1C29-5EBD-140E-6B90AE2A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Articulações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2A4944-7A9A-8926-7300-74920AF50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3800" dirty="0"/>
              <a:t>As articulações são locais de união entre dois ou mais ossos e são essenciais para o movimento do corpo humano. Elas podem ser classificadas em 3 tipos principais: </a:t>
            </a:r>
            <a:r>
              <a:rPr lang="pt-BR" sz="3800" b="1" dirty="0">
                <a:solidFill>
                  <a:srgbClr val="FF0000"/>
                </a:solidFill>
              </a:rPr>
              <a:t>fibrosas, cartilaginosas e sinoviais</a:t>
            </a:r>
            <a:r>
              <a:rPr lang="pt-BR" sz="3800" dirty="0"/>
              <a:t>. As articulações </a:t>
            </a:r>
            <a:r>
              <a:rPr lang="pt-BR" sz="3800" b="1" dirty="0">
                <a:solidFill>
                  <a:srgbClr val="FF0000"/>
                </a:solidFill>
              </a:rPr>
              <a:t>sinoviais</a:t>
            </a:r>
            <a:r>
              <a:rPr lang="pt-BR" sz="3800" dirty="0"/>
              <a:t>, como joelhos e cotovelos, permitem uma ampla gama de movimentos, enquanto as articulações </a:t>
            </a:r>
            <a:r>
              <a:rPr lang="pt-BR" sz="3800" b="1" dirty="0">
                <a:solidFill>
                  <a:srgbClr val="FF0000"/>
                </a:solidFill>
              </a:rPr>
              <a:t>fibrosas</a:t>
            </a:r>
            <a:r>
              <a:rPr lang="pt-BR" sz="3800" dirty="0"/>
              <a:t>, como as suturas do crânio, são mais fixas e não permitem movimento. Além disso, as articulações desempenham um papel crucial na </a:t>
            </a:r>
            <a:r>
              <a:rPr lang="pt-BR" sz="3800" b="1" dirty="0"/>
              <a:t>locomoção</a:t>
            </a:r>
            <a:r>
              <a:rPr lang="pt-BR" sz="3800" dirty="0"/>
              <a:t> e na </a:t>
            </a:r>
            <a:r>
              <a:rPr lang="pt-BR" sz="3800" b="1" dirty="0"/>
              <a:t>proteção dos órgãos internos</a:t>
            </a:r>
            <a:r>
              <a:rPr lang="pt-BR" sz="3800" dirty="0"/>
              <a:t>, conectando os ossos do esqueleto e facilitando a mobilidade.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DD9D8DAA-B9E7-9250-FD20-8C49ABE00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2780928"/>
            <a:ext cx="4038600" cy="25202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42980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52058-0E45-E2C2-96FC-846626A6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TENDÕES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52E8E3-3D5B-54E1-F183-568EFE1A1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r>
              <a:rPr lang="pt-BR" dirty="0"/>
              <a:t>Os </a:t>
            </a:r>
            <a:r>
              <a:rPr lang="pt-BR" b="1" dirty="0"/>
              <a:t>tendões</a:t>
            </a:r>
            <a:r>
              <a:rPr lang="pt-BR" dirty="0"/>
              <a:t> são estruturas de tecido conjuntivo denso que conectam os músculos aos ossos, permitindo o desenvolvimento dos movimentos e auxiliando no equilíbrio corporal. Eles são compostos principalmente por fibras de </a:t>
            </a:r>
            <a:r>
              <a:rPr lang="pt-BR" b="1" dirty="0">
                <a:solidFill>
                  <a:srgbClr val="FF0000"/>
                </a:solidFill>
              </a:rPr>
              <a:t>colágeno</a:t>
            </a:r>
            <a:r>
              <a:rPr lang="pt-BR" dirty="0"/>
              <a:t> dispostas longitudinalmente e desempenham um papel crucial na transmissão da força da contração muscular para os ossos, gerando </a:t>
            </a:r>
            <a:r>
              <a:rPr lang="pt-BR" b="1" dirty="0">
                <a:solidFill>
                  <a:srgbClr val="FF0000"/>
                </a:solidFill>
              </a:rPr>
              <a:t>movimento</a:t>
            </a:r>
            <a:r>
              <a:rPr lang="pt-BR" dirty="0"/>
              <a:t>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9962794-F198-34E7-D7FE-890004C887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EC4849B-60ED-8092-5D2F-A8179D7D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28" y="2708920"/>
            <a:ext cx="3096344" cy="28083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7400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EFDBD-36BB-2825-63C6-DE2FF638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Ligamentos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1BD06B7-816B-7E12-F496-064B3A05F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pt-BR" sz="1600" dirty="0"/>
              <a:t>Os ligamentos são estruturas resistentes e pouco elásticas, formadas por tecidos conjuntivos fibrosos esbranquiçados (presença de colágeno), os quais possuem a função de unir dois ou mais ossos estabilizando e protegendo as articulações, de modo a evitar o deslocamento dos </a:t>
            </a:r>
            <a:r>
              <a:rPr lang="pt-BR" sz="1600" dirty="0" smtClean="0"/>
              <a:t>ossos, agindo assim </a:t>
            </a:r>
            <a:r>
              <a:rPr lang="pt-BR" sz="1600" dirty="0"/>
              <a:t>como amortecedores.</a:t>
            </a:r>
          </a:p>
          <a:p>
            <a:r>
              <a:rPr lang="pt-BR" sz="1600" dirty="0"/>
              <a:t>Auxiliam na conservação e fixação local de muitos órgãos internos, como a bexiga, o útero e o diafragma. A despeito de serem formados por tecidos semelhantes aos tendões, estes, diferentemente dos ligamentos, são estruturas que conectam os músculos aos ossos e, por sua vez, </a:t>
            </a:r>
            <a:r>
              <a:rPr lang="pt-BR" sz="1600" b="1" dirty="0"/>
              <a:t>os ligamentos unem dois ou mais os ossos.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B815BF7-D15A-954A-586B-46F5109769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6056" y="2276872"/>
            <a:ext cx="3456384" cy="36724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1600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8B6D39-FA73-1AA5-B5CA-06C8594E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Sistema Esquelético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C658218-8272-FA42-A139-816FC67D91A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90F15"/>
                </a:solidFill>
                <a:effectLst/>
                <a:latin typeface="Outfit"/>
              </a:rPr>
              <a:t>Proteção:</a:t>
            </a:r>
            <a:r>
              <a:rPr lang="pt-BR" b="0" i="0" dirty="0">
                <a:solidFill>
                  <a:srgbClr val="090F15"/>
                </a:solidFill>
                <a:effectLst/>
                <a:latin typeface="Outfit"/>
              </a:rPr>
              <a:t> os ossos protegem órgãos vitais como o coração, pulmões e cérebro.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90F15"/>
                </a:solidFill>
                <a:effectLst/>
                <a:latin typeface="Outfit"/>
              </a:rPr>
              <a:t>Sustentação:</a:t>
            </a:r>
            <a:r>
              <a:rPr lang="pt-BR" b="0" i="0" dirty="0">
                <a:solidFill>
                  <a:srgbClr val="090F15"/>
                </a:solidFill>
                <a:effectLst/>
                <a:latin typeface="Outfit"/>
              </a:rPr>
              <a:t> dão forma e suporte ao corpo, mantendo a postura e a estrutura.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90F15"/>
                </a:solidFill>
                <a:effectLst/>
                <a:latin typeface="Outfit"/>
              </a:rPr>
              <a:t>Armazenamento:</a:t>
            </a:r>
            <a:r>
              <a:rPr lang="pt-BR" b="0" i="0" dirty="0">
                <a:solidFill>
                  <a:srgbClr val="090F15"/>
                </a:solidFill>
                <a:effectLst/>
                <a:latin typeface="Outfit"/>
              </a:rPr>
              <a:t> servem como reserva de minerais, como cálcio e fósforo.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90F15"/>
                </a:solidFill>
                <a:effectLst/>
                <a:latin typeface="Outfit"/>
              </a:rPr>
              <a:t>Movimento:</a:t>
            </a:r>
            <a:r>
              <a:rPr lang="pt-BR" b="0" i="0" dirty="0">
                <a:solidFill>
                  <a:srgbClr val="090F15"/>
                </a:solidFill>
                <a:effectLst/>
                <a:latin typeface="Outfit"/>
              </a:rPr>
              <a:t> atuam como alavancas, permitindo a movimentação quando estimulados pelos músculos.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rgbClr val="090F15"/>
                </a:solidFill>
                <a:effectLst/>
                <a:latin typeface="Outfit"/>
              </a:rPr>
              <a:t>Produção de células sanguíneas:</a:t>
            </a:r>
            <a:r>
              <a:rPr lang="pt-BR" b="0" i="0" dirty="0">
                <a:solidFill>
                  <a:srgbClr val="090F15"/>
                </a:solidFill>
                <a:effectLst/>
                <a:latin typeface="Outfit"/>
              </a:rPr>
              <a:t> a medula óssea é responsável pela hematopoiese, ou seja, a produção de células sanguíneas.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141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628764-D55B-50E2-B21F-61602238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Sistema Esquelético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6FB1B9C4-0264-8664-F0CF-A30B0775F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628800"/>
            <a:ext cx="3744416" cy="489654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56031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Obrigado!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8832" cy="48965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7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3828</TotalTime>
  <Words>3137</Words>
  <Application>Microsoft Office PowerPoint</Application>
  <PresentationFormat>Apresentação na tela (4:3)</PresentationFormat>
  <Paragraphs>347</Paragraphs>
  <Slides>98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99" baseType="lpstr">
      <vt:lpstr>Módulo</vt:lpstr>
      <vt:lpstr>Anatomia Humana relacionada aos Centros de Força Sistema Digestório e Estruturas Abdominais Sistema Musculoesquelético  </vt:lpstr>
      <vt:lpstr>                 Centro Gástrico </vt:lpstr>
      <vt:lpstr>                Centro Gástrico</vt:lpstr>
      <vt:lpstr>                Centro Esplênico</vt:lpstr>
      <vt:lpstr>                Centro Esplênico</vt:lpstr>
      <vt:lpstr>               Centro Genésico </vt:lpstr>
      <vt:lpstr>      Centro Básico ou Coccígeo</vt:lpstr>
      <vt:lpstr>            Cavidade abdominal</vt:lpstr>
      <vt:lpstr>             Sistema Digestório</vt:lpstr>
      <vt:lpstr>  Funções do Sistema Digestório</vt:lpstr>
      <vt:lpstr>  Funções do Sistema Digestório</vt:lpstr>
      <vt:lpstr>  Funções do Sistema Digestório</vt:lpstr>
      <vt:lpstr>  Funções do Sistema Digestório</vt:lpstr>
      <vt:lpstr>  Funções do Sistema Digestório</vt:lpstr>
      <vt:lpstr>   Órgãos do Sistema Digestório</vt:lpstr>
      <vt:lpstr>                            Boca              </vt:lpstr>
      <vt:lpstr>                 Limites da Boca</vt:lpstr>
      <vt:lpstr>               Função da Língua</vt:lpstr>
      <vt:lpstr>              Função da Língua</vt:lpstr>
      <vt:lpstr>                          Faringe</vt:lpstr>
      <vt:lpstr>                     Deglutição</vt:lpstr>
      <vt:lpstr>                      Deglutição</vt:lpstr>
      <vt:lpstr>                           Faringe</vt:lpstr>
      <vt:lpstr>                          Esôfago</vt:lpstr>
      <vt:lpstr>                 Partes do Esôfago</vt:lpstr>
      <vt:lpstr>                    Peristaltismo</vt:lpstr>
      <vt:lpstr>                    Peristaltismo</vt:lpstr>
      <vt:lpstr>                      Estômago</vt:lpstr>
      <vt:lpstr>            Partes do Estômago</vt:lpstr>
      <vt:lpstr>Funções digestivas do estômago</vt:lpstr>
      <vt:lpstr>       Refluxo Gastro-esofágico</vt:lpstr>
      <vt:lpstr>        Refluxo gastro-esofágico</vt:lpstr>
      <vt:lpstr>       Endoscopia Digestiva Alta</vt:lpstr>
      <vt:lpstr>                   Hérnia Hiatal</vt:lpstr>
      <vt:lpstr>                         Gastrite</vt:lpstr>
      <vt:lpstr>                 Úlcera Gástrica             </vt:lpstr>
      <vt:lpstr>                        Intestinos</vt:lpstr>
      <vt:lpstr>               Intestino Delgado</vt:lpstr>
      <vt:lpstr>                        Duodeno</vt:lpstr>
      <vt:lpstr>                    Jejuno e Íleo</vt:lpstr>
      <vt:lpstr>               Intestino Grosso</vt:lpstr>
      <vt:lpstr>Apresentação do PowerPoint</vt:lpstr>
      <vt:lpstr>                             Ceco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Funções do Intestino Grosso</vt:lpstr>
      <vt:lpstr>                     Peristaltismo</vt:lpstr>
      <vt:lpstr>                     Peristaltismo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Fígado</vt:lpstr>
      <vt:lpstr>         Fígado: outras funções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Pâncreas: outras funções</vt:lpstr>
      <vt:lpstr>Apresentação do PowerPoint</vt:lpstr>
      <vt:lpstr>Apresentação do PowerPoint</vt:lpstr>
      <vt:lpstr>Apresentação do PowerPoint</vt:lpstr>
      <vt:lpstr>        Não pule o café da manhã</vt:lpstr>
      <vt:lpstr>     Refeições leves várias vezes</vt:lpstr>
      <vt:lpstr>    Reduza o consumo de açúcar  </vt:lpstr>
      <vt:lpstr>                       Hipócrates</vt:lpstr>
      <vt:lpstr>Apresentação do PowerPoint</vt:lpstr>
      <vt:lpstr>                      Revisando</vt:lpstr>
      <vt:lpstr>    Sistema Musculoesquelético</vt:lpstr>
      <vt:lpstr>        Componentes do SME</vt:lpstr>
      <vt:lpstr>               Funções do SME</vt:lpstr>
      <vt:lpstr>           Papel dos músculos</vt:lpstr>
      <vt:lpstr>              Sistema Muscular</vt:lpstr>
      <vt:lpstr>            Músculo Esquelético</vt:lpstr>
      <vt:lpstr>                    Músculo Liso</vt:lpstr>
      <vt:lpstr>               Músculo Cardíaco</vt:lpstr>
      <vt:lpstr>                      Articulações</vt:lpstr>
      <vt:lpstr>                       TENDÕES</vt:lpstr>
      <vt:lpstr>                      Ligamentos</vt:lpstr>
      <vt:lpstr>             Sistema Esquelético</vt:lpstr>
      <vt:lpstr>           Sistema Esquelético</vt:lpstr>
      <vt:lpstr>                       Obrigado!</vt:lpstr>
    </vt:vector>
  </TitlesOfParts>
  <Company>PCX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Noções de Anatomia Humana relacionadas à Fluidoterapia</dc:title>
  <dc:creator>Usuário</dc:creator>
  <cp:lastModifiedBy>Usuário</cp:lastModifiedBy>
  <cp:revision>239</cp:revision>
  <dcterms:created xsi:type="dcterms:W3CDTF">2016-07-08T20:31:42Z</dcterms:created>
  <dcterms:modified xsi:type="dcterms:W3CDTF">2025-05-21T22:19:26Z</dcterms:modified>
</cp:coreProperties>
</file>