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71" r:id="rId3"/>
    <p:sldId id="372" r:id="rId4"/>
    <p:sldId id="373" r:id="rId5"/>
    <p:sldId id="379" r:id="rId6"/>
    <p:sldId id="258" r:id="rId7"/>
    <p:sldId id="374" r:id="rId8"/>
    <p:sldId id="375" r:id="rId9"/>
    <p:sldId id="376" r:id="rId10"/>
    <p:sldId id="377" r:id="rId11"/>
    <p:sldId id="378" r:id="rId12"/>
    <p:sldId id="260" r:id="rId13"/>
    <p:sldId id="261" r:id="rId14"/>
    <p:sldId id="262" r:id="rId15"/>
    <p:sldId id="380" r:id="rId16"/>
    <p:sldId id="362" r:id="rId17"/>
    <p:sldId id="363" r:id="rId18"/>
    <p:sldId id="364" r:id="rId19"/>
    <p:sldId id="365" r:id="rId20"/>
    <p:sldId id="263" r:id="rId21"/>
    <p:sldId id="329" r:id="rId22"/>
    <p:sldId id="345" r:id="rId23"/>
    <p:sldId id="348" r:id="rId24"/>
    <p:sldId id="349" r:id="rId25"/>
    <p:sldId id="347" r:id="rId26"/>
    <p:sldId id="356" r:id="rId27"/>
    <p:sldId id="357" r:id="rId28"/>
    <p:sldId id="358" r:id="rId29"/>
    <p:sldId id="350" r:id="rId30"/>
    <p:sldId id="351" r:id="rId31"/>
    <p:sldId id="264" r:id="rId32"/>
    <p:sldId id="265" r:id="rId33"/>
    <p:sldId id="366" r:id="rId34"/>
    <p:sldId id="381" r:id="rId35"/>
    <p:sldId id="266" r:id="rId36"/>
    <p:sldId id="337" r:id="rId37"/>
    <p:sldId id="338" r:id="rId38"/>
    <p:sldId id="340" r:id="rId39"/>
    <p:sldId id="342" r:id="rId40"/>
    <p:sldId id="343" r:id="rId41"/>
    <p:sldId id="268" r:id="rId42"/>
    <p:sldId id="333" r:id="rId43"/>
    <p:sldId id="360" r:id="rId44"/>
    <p:sldId id="359" r:id="rId45"/>
    <p:sldId id="335" r:id="rId46"/>
    <p:sldId id="271" r:id="rId47"/>
    <p:sldId id="272" r:id="rId48"/>
    <p:sldId id="273" r:id="rId49"/>
    <p:sldId id="274" r:id="rId50"/>
    <p:sldId id="382" r:id="rId51"/>
    <p:sldId id="339" r:id="rId52"/>
    <p:sldId id="352" r:id="rId53"/>
    <p:sldId id="353" r:id="rId54"/>
    <p:sldId id="383" r:id="rId55"/>
    <p:sldId id="317" r:id="rId56"/>
    <p:sldId id="318" r:id="rId57"/>
    <p:sldId id="367" r:id="rId58"/>
    <p:sldId id="368" r:id="rId59"/>
    <p:sldId id="320" r:id="rId60"/>
    <p:sldId id="321" r:id="rId61"/>
    <p:sldId id="322" r:id="rId62"/>
    <p:sldId id="323" r:id="rId63"/>
    <p:sldId id="354" r:id="rId64"/>
    <p:sldId id="325" r:id="rId65"/>
    <p:sldId id="370" r:id="rId66"/>
    <p:sldId id="326" r:id="rId67"/>
    <p:sldId id="369" r:id="rId68"/>
    <p:sldId id="355" r:id="rId69"/>
    <p:sldId id="384" r:id="rId7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2">
        <a:schemeClr val="bg2"/>
      </p:bgRef>
    </p:bg>
    <p:spTree>
      <p:nvGrpSpPr>
        <p:cNvPr id="1" name=""/>
        <p:cNvGrpSpPr/>
        <p:nvPr/>
      </p:nvGrpSpPr>
      <p:grpSpPr>
        <a:xfrm>
          <a:off x="0" y="0"/>
          <a:ext cx="0" cy="0"/>
          <a:chOff x="0" y="0"/>
          <a:chExt cx="0" cy="0"/>
        </a:xfrm>
      </p:grpSpPr>
      <p:sp>
        <p:nvSpPr>
          <p:cNvPr id="9" name="Retângulo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pt-BR" smtClean="0"/>
              <a:t>Clique para editar o título mestre</a:t>
            </a:r>
            <a:endParaRPr kumimoji="0" lang="en-US"/>
          </a:p>
        </p:txBody>
      </p:sp>
      <p:sp>
        <p:nvSpPr>
          <p:cNvPr id="3" name="Subtítu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pt-BR" smtClean="0"/>
              <a:t>Clique para editar o estilo do subtítulo mestre</a:t>
            </a:r>
            <a:endParaRPr kumimoji="0" lang="en-US"/>
          </a:p>
        </p:txBody>
      </p:sp>
      <p:sp>
        <p:nvSpPr>
          <p:cNvPr id="4" name="Espaço Reservado para Data 3"/>
          <p:cNvSpPr>
            <a:spLocks noGrp="1"/>
          </p:cNvSpPr>
          <p:nvPr>
            <p:ph type="dt" sz="half" idx="10"/>
          </p:nvPr>
        </p:nvSpPr>
        <p:spPr/>
        <p:txBody>
          <a:bodyPr/>
          <a:lstStyle/>
          <a:p>
            <a:fld id="{D8ACE49D-6AF1-4DD0-BD15-60E77CC6845F}" type="datetimeFigureOut">
              <a:rPr lang="pt-BR" smtClean="0"/>
              <a:t>24/10/2025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507CAA-98D8-464C-97F1-A9127BB331FE}" type="slidenum">
              <a:rPr lang="pt-BR" smtClean="0"/>
              <a:t>‹nº›</a:t>
            </a:fld>
            <a:endParaRPr lang="pt-BR"/>
          </a:p>
        </p:txBody>
      </p:sp>
      <p:sp>
        <p:nvSpPr>
          <p:cNvPr id="10" name="Retângu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8ACE49D-6AF1-4DD0-BD15-60E77CC6845F}" type="datetimeFigureOut">
              <a:rPr lang="pt-BR" smtClean="0"/>
              <a:t>24/10/2025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507CAA-98D8-464C-97F1-A9127BB331FE}"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9" name="Retângu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Vertical 1"/>
          <p:cNvSpPr>
            <a:spLocks noGrp="1"/>
          </p:cNvSpPr>
          <p:nvPr>
            <p:ph type="title" orient="vert"/>
          </p:nvPr>
        </p:nvSpPr>
        <p:spPr>
          <a:xfrm>
            <a:off x="6781800" y="274640"/>
            <a:ext cx="19050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304800"/>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8ACE49D-6AF1-4DD0-BD15-60E77CC6845F}" type="datetimeFigureOut">
              <a:rPr lang="pt-BR" smtClean="0"/>
              <a:t>24/10/2025</a:t>
            </a:fld>
            <a:endParaRPr lang="pt-BR"/>
          </a:p>
        </p:txBody>
      </p:sp>
      <p:sp>
        <p:nvSpPr>
          <p:cNvPr id="5" name="Espaço Reservado para Rodapé 4"/>
          <p:cNvSpPr>
            <a:spLocks noGrp="1"/>
          </p:cNvSpPr>
          <p:nvPr>
            <p:ph type="ftr" sz="quarter" idx="11"/>
          </p:nvPr>
        </p:nvSpPr>
        <p:spPr>
          <a:xfrm>
            <a:off x="2640597" y="6377459"/>
            <a:ext cx="3836404" cy="365125"/>
          </a:xfrm>
        </p:spPr>
        <p:txBody>
          <a:bodyPr/>
          <a:lstStyle/>
          <a:p>
            <a:endParaRPr lang="pt-BR"/>
          </a:p>
        </p:txBody>
      </p:sp>
      <p:sp>
        <p:nvSpPr>
          <p:cNvPr id="6" name="Espaço Reservado para Número de Slide 5"/>
          <p:cNvSpPr>
            <a:spLocks noGrp="1"/>
          </p:cNvSpPr>
          <p:nvPr>
            <p:ph type="sldNum" sz="quarter" idx="12"/>
          </p:nvPr>
        </p:nvSpPr>
        <p:spPr/>
        <p:txBody>
          <a:bodyPr/>
          <a:lstStyle/>
          <a:p>
            <a:fld id="{57507CAA-98D8-464C-97F1-A9127BB331FE}"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5448"/>
            <a:ext cx="8229600" cy="1252728"/>
          </a:xfrm>
        </p:spPr>
        <p:txBody>
          <a:bodyPr/>
          <a:lstStyle/>
          <a:p>
            <a:r>
              <a:rPr kumimoji="0" lang="pt-BR" smtClean="0"/>
              <a:t>Clique para editar 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8ACE49D-6AF1-4DD0-BD15-60E77CC6845F}" type="datetimeFigureOut">
              <a:rPr lang="pt-BR" smtClean="0"/>
              <a:t>24/10/2025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507CAA-98D8-464C-97F1-A9127BB331FE}"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2">
        <a:schemeClr val="bg2"/>
      </p:bgRef>
    </p:bg>
    <p:spTree>
      <p:nvGrpSpPr>
        <p:cNvPr id="1" name=""/>
        <p:cNvGrpSpPr/>
        <p:nvPr/>
      </p:nvGrpSpPr>
      <p:grpSpPr>
        <a:xfrm>
          <a:off x="0" y="0"/>
          <a:ext cx="0" cy="0"/>
          <a:chOff x="0" y="0"/>
          <a:chExt cx="0" cy="0"/>
        </a:xfrm>
      </p:grpSpPr>
      <p:sp>
        <p:nvSpPr>
          <p:cNvPr id="9" name="Retângulo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tângu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p>
            <a:fld id="{D8ACE49D-6AF1-4DD0-BD15-60E77CC6845F}" type="datetimeFigureOut">
              <a:rPr lang="pt-BR" smtClean="0"/>
              <a:t>24/10/2025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7507CAA-98D8-464C-97F1-A9127BB331FE}" type="slidenum">
              <a:rPr lang="pt-BR" smtClean="0"/>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Conteúd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D8ACE49D-6AF1-4DD0-BD15-60E77CC6845F}" type="datetimeFigureOut">
              <a:rPr lang="pt-BR" smtClean="0"/>
              <a:t>24/10/2025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7507CAA-98D8-464C-97F1-A9127BB331FE}"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smtClean="0"/>
              <a:t>Clique para editar o texto mestre</a:t>
            </a:r>
          </a:p>
        </p:txBody>
      </p:sp>
      <p:sp>
        <p:nvSpPr>
          <p:cNvPr id="4" name="Espaço Reservado para Conteúd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Texto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pt-BR" smtClean="0"/>
              <a:t>Clique para editar o texto mestre</a:t>
            </a:r>
          </a:p>
        </p:txBody>
      </p:sp>
      <p:sp>
        <p:nvSpPr>
          <p:cNvPr id="6" name="Espaço Reservado para Conteúdo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D8ACE49D-6AF1-4DD0-BD15-60E77CC6845F}" type="datetimeFigureOut">
              <a:rPr lang="pt-BR" smtClean="0"/>
              <a:t>24/10/2025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7507CAA-98D8-464C-97F1-A9127BB331FE}"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D8ACE49D-6AF1-4DD0-BD15-60E77CC6845F}" type="datetimeFigureOut">
              <a:rPr lang="pt-BR" smtClean="0"/>
              <a:t>24/10/2025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7507CAA-98D8-464C-97F1-A9127BB331FE}"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8ACE49D-6AF1-4DD0-BD15-60E77CC6845F}" type="datetimeFigureOut">
              <a:rPr lang="pt-BR" smtClean="0"/>
              <a:t>24/10/2025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7507CAA-98D8-464C-97F1-A9127BB331FE}"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pt-BR" smtClean="0"/>
              <a:t>Clique para editar o título mestre</a:t>
            </a:r>
            <a:endParaRPr kumimoji="0" lang="en-US"/>
          </a:p>
        </p:txBody>
      </p:sp>
      <p:sp>
        <p:nvSpPr>
          <p:cNvPr id="3" name="Espaço Reservado para Conteúdo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Tex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p:txBody>
          <a:bodyPr/>
          <a:lstStyle/>
          <a:p>
            <a:fld id="{D8ACE49D-6AF1-4DD0-BD15-60E77CC6845F}" type="datetimeFigureOut">
              <a:rPr lang="pt-BR" smtClean="0"/>
              <a:t>24/10/2025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7507CAA-98D8-464C-97F1-A9127BB331FE}" type="slidenum">
              <a:rPr lang="pt-BR" smtClean="0"/>
              <a:t>‹nº›</a:t>
            </a:fld>
            <a:endParaRPr lang="pt-BR"/>
          </a:p>
        </p:txBody>
      </p:sp>
      <p:sp>
        <p:nvSpPr>
          <p:cNvPr id="12" name="Retângu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pt-BR" smtClean="0"/>
              <a:t>Clique para editar o texto mestre</a:t>
            </a:r>
          </a:p>
        </p:txBody>
      </p:sp>
      <p:sp>
        <p:nvSpPr>
          <p:cNvPr id="5" name="Espaço Reservado para Data 4"/>
          <p:cNvSpPr>
            <a:spLocks noGrp="1"/>
          </p:cNvSpPr>
          <p:nvPr>
            <p:ph type="dt" sz="half" idx="10"/>
          </p:nvPr>
        </p:nvSpPr>
        <p:spPr>
          <a:xfrm>
            <a:off x="164592" y="1170432"/>
            <a:ext cx="2523744" cy="201168"/>
          </a:xfrm>
        </p:spPr>
        <p:txBody>
          <a:bodyPr/>
          <a:lstStyle/>
          <a:p>
            <a:fld id="{D8ACE49D-6AF1-4DD0-BD15-60E77CC6845F}" type="datetimeFigureOut">
              <a:rPr lang="pt-BR" smtClean="0"/>
              <a:t>24/10/2025</a:t>
            </a:fld>
            <a:endParaRPr lang="pt-BR"/>
          </a:p>
        </p:txBody>
      </p:sp>
      <p:sp>
        <p:nvSpPr>
          <p:cNvPr id="11" name="Retângu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Rodapé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pt-BR"/>
          </a:p>
        </p:txBody>
      </p:sp>
      <p:sp>
        <p:nvSpPr>
          <p:cNvPr id="7" name="Espaço Reservado para Número de Slide 6"/>
          <p:cNvSpPr>
            <a:spLocks noGrp="1"/>
          </p:cNvSpPr>
          <p:nvPr>
            <p:ph type="sldNum" sz="quarter" idx="12"/>
          </p:nvPr>
        </p:nvSpPr>
        <p:spPr>
          <a:xfrm>
            <a:off x="8339328" y="1170432"/>
            <a:ext cx="733864" cy="201168"/>
          </a:xfrm>
        </p:spPr>
        <p:txBody>
          <a:bodyPr/>
          <a:lstStyle/>
          <a:p>
            <a:fld id="{57507CAA-98D8-464C-97F1-A9127BB331FE}"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tângu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tângulo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Espaço Reservado para Títu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4" name="Espaço Reservado para Dat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8ACE49D-6AF1-4DD0-BD15-60E77CC6845F}" type="datetimeFigureOut">
              <a:rPr lang="pt-BR" smtClean="0"/>
              <a:t>24/10/2025</a:t>
            </a:fld>
            <a:endParaRPr lang="pt-BR"/>
          </a:p>
        </p:txBody>
      </p:sp>
      <p:sp>
        <p:nvSpPr>
          <p:cNvPr id="5" name="Espaço Reservado para Rodapé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pt-BR"/>
          </a:p>
        </p:txBody>
      </p:sp>
      <p:sp>
        <p:nvSpPr>
          <p:cNvPr id="6" name="Espaço Reservado para Número de Slid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7507CAA-98D8-464C-97F1-A9127BB331FE}"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instein.br/doencas-sintomas/doenca-de-chagas" TargetMode="External"/><Relationship Id="rId2" Type="http://schemas.openxmlformats.org/officeDocument/2006/relationships/hyperlink" Target="https://www.einstein.br/doencas-sintomas/canc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instein.br/especialidades/transplant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kenhub.com/pt/library/anatomia/coracao"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com/search?sca_esv=b2094a0e5ce54ac6&amp;rlz=1C1GCEA_pt-BRBR1168BR1168&amp;sxsrf=AE3TifNtN5OrVYON3lNcrqgdiA-pbriyvg%3A1760571677741&amp;q=aterosclerose&amp;sa=X&amp;ved=2ahUKEwjEh9DLsKeQAxWWIbkGHSTaEgQQxccNegQIQhAB&amp;mstk=AUtExfC8m2iq7G2mdz8SyGDoBzW0smAOQTVjlqsIIgjJQzJr6XJk5wmwVJ052IrC1xsZvrTUyp-iPfFpX5MlwLFXlaX9YLnaUnYkGZGykwouOqX2CGzsRrY602Py0C49o68ArTHjtTbVoRutAavWzF-MGBUXmLOYC74IVp_vCXXdrOKmXpbDB3jry6CvE5ZFdiJj4WyEEPfjo-33EKvQn6MQ6PouOLd0s0ABsrssQLhiAxhy1AdmeQwh1UG2hnIE8oVwWpu3hL_dby-9SmDhp837_sIh&amp;csui=3"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instein.br/doencas-sintomas/inchaco"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7544" y="1988840"/>
            <a:ext cx="8077200" cy="1673352"/>
          </a:xfrm>
        </p:spPr>
        <p:txBody>
          <a:bodyPr>
            <a:noAutofit/>
          </a:bodyPr>
          <a:lstStyle/>
          <a:p>
            <a:r>
              <a:rPr lang="pt-BR" sz="3200" dirty="0" smtClean="0"/>
              <a:t>Curso de Magnetismo 2025</a:t>
            </a:r>
            <a:br>
              <a:rPr lang="pt-BR" sz="3200" dirty="0" smtClean="0"/>
            </a:br>
            <a:r>
              <a:rPr lang="pt-BR" sz="3200" dirty="0" smtClean="0"/>
              <a:t>Principais Patologias Cardíacas e Tratamento por Magnetismo</a:t>
            </a:r>
            <a:endParaRPr lang="pt-BR" sz="3200" dirty="0"/>
          </a:p>
        </p:txBody>
      </p:sp>
      <p:sp>
        <p:nvSpPr>
          <p:cNvPr id="3" name="Subtítulo 2"/>
          <p:cNvSpPr>
            <a:spLocks noGrp="1"/>
          </p:cNvSpPr>
          <p:nvPr>
            <p:ph type="subTitle" idx="1"/>
          </p:nvPr>
        </p:nvSpPr>
        <p:spPr>
          <a:xfrm>
            <a:off x="539552" y="3789040"/>
            <a:ext cx="6400800" cy="846027"/>
          </a:xfrm>
        </p:spPr>
        <p:txBody>
          <a:bodyPr/>
          <a:lstStyle/>
          <a:p>
            <a:r>
              <a:rPr lang="pt-BR" dirty="0" smtClean="0">
                <a:solidFill>
                  <a:srgbClr val="FFC000"/>
                </a:solidFill>
              </a:rPr>
              <a:t>Sociedade de Estudos Espíritas Vida</a:t>
            </a:r>
          </a:p>
          <a:p>
            <a:r>
              <a:rPr lang="pt-BR" dirty="0" smtClean="0">
                <a:solidFill>
                  <a:srgbClr val="FFC000"/>
                </a:solidFill>
              </a:rPr>
              <a:t>Pelotas, </a:t>
            </a:r>
            <a:r>
              <a:rPr lang="pt-BR" dirty="0" smtClean="0">
                <a:solidFill>
                  <a:srgbClr val="FFC000"/>
                </a:solidFill>
              </a:rPr>
              <a:t>29/10/2025</a:t>
            </a:r>
            <a:endParaRPr lang="pt-BR" dirty="0">
              <a:solidFill>
                <a:srgbClr val="FFC000"/>
              </a:solidFill>
            </a:endParaRPr>
          </a:p>
        </p:txBody>
      </p:sp>
    </p:spTree>
    <p:extLst>
      <p:ext uri="{BB962C8B-B14F-4D97-AF65-F5344CB8AC3E}">
        <p14:creationId xmlns:p14="http://schemas.microsoft.com/office/powerpoint/2010/main" val="391010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Insuficiência Cardíaca: Fisiopatologia</a:t>
            </a:r>
            <a:endParaRPr lang="pt-BR" sz="4000"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lstStyle/>
          <a:p>
            <a:r>
              <a:rPr lang="pt-BR" dirty="0" smtClean="0"/>
              <a:t>Quando o ventrículo esquerdo diminui a quantidade de sangue ejetado estimula a liberação de </a:t>
            </a:r>
            <a:r>
              <a:rPr lang="pt-BR" b="1" dirty="0" smtClean="0"/>
              <a:t>renina</a:t>
            </a:r>
            <a:r>
              <a:rPr lang="pt-BR" dirty="0" smtClean="0"/>
              <a:t> que promove a formação de </a:t>
            </a:r>
            <a:r>
              <a:rPr lang="pt-BR" b="1" dirty="0" smtClean="0"/>
              <a:t>angiotensina</a:t>
            </a:r>
            <a:r>
              <a:rPr lang="pt-BR" dirty="0" smtClean="0"/>
              <a:t>, gerando retenção de líquidos e vasoconstrição.</a:t>
            </a:r>
            <a:endParaRPr lang="pt-BR" dirty="0"/>
          </a:p>
        </p:txBody>
      </p:sp>
      <p:sp>
        <p:nvSpPr>
          <p:cNvPr id="4" name="Espaço Reservado para Conteúdo 3"/>
          <p:cNvSpPr>
            <a:spLocks noGrp="1"/>
          </p:cNvSpPr>
          <p:nvPr>
            <p:ph sz="half" idx="2"/>
          </p:nvPr>
        </p:nvSpPr>
        <p:spPr>
          <a:solidFill>
            <a:schemeClr val="bg2"/>
          </a:solidFill>
          <a:ln w="57150">
            <a:solidFill>
              <a:srgbClr val="FF0000"/>
            </a:solidFill>
          </a:ln>
        </p:spPr>
        <p:txBody>
          <a:bodyPr/>
          <a:lstStyle/>
          <a:p>
            <a:r>
              <a:rPr lang="pt-BR" dirty="0" smtClean="0"/>
              <a:t>Assim que essa condição ocorre há uma redução na oxigenação dos tecidos causando falhas em diversos processos do organismo como deficiente remoção de água, sal e impurezas da corrente sanguínea.</a:t>
            </a:r>
            <a:endParaRPr lang="pt-BR" dirty="0"/>
          </a:p>
        </p:txBody>
      </p:sp>
    </p:spTree>
    <p:extLst>
      <p:ext uri="{BB962C8B-B14F-4D97-AF65-F5344CB8AC3E}">
        <p14:creationId xmlns:p14="http://schemas.microsoft.com/office/powerpoint/2010/main" val="2954620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Insuficiência Cardíaca: Dispneia</a:t>
            </a:r>
            <a:endParaRPr lang="pt-BR" dirty="0"/>
          </a:p>
        </p:txBody>
      </p:sp>
      <p:pic>
        <p:nvPicPr>
          <p:cNvPr id="4" name="Espaço Reservado para Conteúdo 3"/>
          <p:cNvPicPr>
            <a:picLocks noGrp="1" noChangeAspect="1"/>
          </p:cNvPicPr>
          <p:nvPr>
            <p:ph idx="1"/>
          </p:nvPr>
        </p:nvPicPr>
        <p:blipFill>
          <a:blip r:embed="rId2"/>
          <a:stretch>
            <a:fillRect/>
          </a:stretch>
        </p:blipFill>
        <p:spPr>
          <a:xfrm>
            <a:off x="899592" y="1772816"/>
            <a:ext cx="7344816" cy="4750519"/>
          </a:xfrm>
          <a:prstGeom prst="rect">
            <a:avLst/>
          </a:prstGeom>
          <a:ln w="57150">
            <a:solidFill>
              <a:srgbClr val="FF0000"/>
            </a:solidFill>
          </a:ln>
        </p:spPr>
      </p:pic>
      <p:sp>
        <p:nvSpPr>
          <p:cNvPr id="5" name="CaixaDeTexto 4"/>
          <p:cNvSpPr txBox="1"/>
          <p:nvPr/>
        </p:nvSpPr>
        <p:spPr>
          <a:xfrm>
            <a:off x="971600" y="6093296"/>
            <a:ext cx="936104" cy="369332"/>
          </a:xfrm>
          <a:prstGeom prst="rect">
            <a:avLst/>
          </a:prstGeom>
          <a:solidFill>
            <a:schemeClr val="bg1"/>
          </a:solidFill>
        </p:spPr>
        <p:txBody>
          <a:bodyPr wrap="square" rtlCol="0">
            <a:spAutoFit/>
          </a:bodyPr>
          <a:lstStyle/>
          <a:p>
            <a:endParaRPr lang="pt-BR" dirty="0"/>
          </a:p>
        </p:txBody>
      </p:sp>
      <p:sp>
        <p:nvSpPr>
          <p:cNvPr id="7" name="CaixaDeTexto 6"/>
          <p:cNvSpPr txBox="1"/>
          <p:nvPr/>
        </p:nvSpPr>
        <p:spPr>
          <a:xfrm>
            <a:off x="4932040" y="6093296"/>
            <a:ext cx="3096344" cy="369332"/>
          </a:xfrm>
          <a:prstGeom prst="rect">
            <a:avLst/>
          </a:prstGeom>
          <a:solidFill>
            <a:schemeClr val="bg1"/>
          </a:solidFill>
        </p:spPr>
        <p:txBody>
          <a:bodyPr wrap="square" rtlCol="0">
            <a:spAutoFit/>
          </a:bodyPr>
          <a:lstStyle/>
          <a:p>
            <a:endParaRPr lang="pt-BR" dirty="0"/>
          </a:p>
        </p:txBody>
      </p:sp>
    </p:spTree>
    <p:extLst>
      <p:ext uri="{BB962C8B-B14F-4D97-AF65-F5344CB8AC3E}">
        <p14:creationId xmlns:p14="http://schemas.microsoft.com/office/powerpoint/2010/main" val="4217685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Insuficiência Cardíaca: Causas</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55000" lnSpcReduction="20000"/>
          </a:bodyPr>
          <a:lstStyle/>
          <a:p>
            <a:r>
              <a:rPr lang="pt-BR" sz="4000" dirty="0"/>
              <a:t>A insuficiência cardíaca é o resultado comum de problemas no coração que levam em conta fatores </a:t>
            </a:r>
            <a:r>
              <a:rPr lang="pt-BR" sz="4000" b="1" dirty="0">
                <a:solidFill>
                  <a:srgbClr val="FF0000"/>
                </a:solidFill>
              </a:rPr>
              <a:t>ambientais e genéticos</a:t>
            </a:r>
            <a:r>
              <a:rPr lang="pt-BR" sz="4000" dirty="0"/>
              <a:t>. </a:t>
            </a:r>
            <a:r>
              <a:rPr lang="pt-BR" sz="4000" dirty="0" smtClean="0"/>
              <a:t>Algumas das </a:t>
            </a:r>
            <a:r>
              <a:rPr lang="pt-BR" sz="4000" dirty="0"/>
              <a:t>principais </a:t>
            </a:r>
            <a:r>
              <a:rPr lang="pt-BR" sz="4000" dirty="0" smtClean="0"/>
              <a:t>causas:</a:t>
            </a:r>
            <a:endParaRPr lang="pt-BR" sz="4000" dirty="0"/>
          </a:p>
          <a:p>
            <a:r>
              <a:rPr lang="pt-BR" sz="4000" b="1" u="sng" dirty="0" smtClean="0"/>
              <a:t>Hipertensão </a:t>
            </a:r>
            <a:r>
              <a:rPr lang="pt-BR" sz="4000" b="1" u="sng" dirty="0" smtClean="0"/>
              <a:t>Arterial;</a:t>
            </a:r>
            <a:endParaRPr lang="pt-BR" sz="4000" b="1" u="sng" dirty="0" smtClean="0"/>
          </a:p>
          <a:p>
            <a:r>
              <a:rPr lang="pt-BR" sz="4000" b="1" u="sng" dirty="0" smtClean="0"/>
              <a:t>Diabetes</a:t>
            </a:r>
            <a:r>
              <a:rPr lang="pt-BR" sz="4000" b="1" u="sng" dirty="0"/>
              <a:t>;</a:t>
            </a:r>
            <a:endParaRPr lang="pt-BR" sz="4000" dirty="0"/>
          </a:p>
          <a:p>
            <a:r>
              <a:rPr lang="pt-BR" sz="4000" b="1" u="sng" dirty="0" smtClean="0"/>
              <a:t>Arritmias [Fibrilação Atrial];</a:t>
            </a:r>
            <a:endParaRPr lang="pt-BR" sz="4000" dirty="0"/>
          </a:p>
          <a:p>
            <a:r>
              <a:rPr lang="pt-BR" sz="4000" b="1" dirty="0" smtClean="0"/>
              <a:t>Cardiopatia Isquêmica;</a:t>
            </a:r>
            <a:endParaRPr lang="pt-BR" sz="4000" b="1" dirty="0"/>
          </a:p>
          <a:p>
            <a:r>
              <a:rPr lang="pt-BR" sz="4000" b="1" dirty="0" err="1" smtClean="0"/>
              <a:t>Valvopatias</a:t>
            </a:r>
            <a:r>
              <a:rPr lang="pt-BR" sz="4000" dirty="0" smtClean="0"/>
              <a:t>: problemas </a:t>
            </a:r>
            <a:r>
              <a:rPr lang="pt-BR" sz="4000" dirty="0"/>
              <a:t>nas válvulas do coração (que podem ser causados por desgaste ou inflamação</a:t>
            </a:r>
            <a:r>
              <a:rPr lang="pt-BR" sz="4000" dirty="0" smtClean="0"/>
              <a:t>);</a:t>
            </a:r>
            <a:endParaRPr lang="pt-BR" sz="4000" dirty="0"/>
          </a:p>
          <a:p>
            <a:r>
              <a:rPr lang="pt-BR" sz="4000" dirty="0"/>
              <a:t>condições presentes desde o </a:t>
            </a:r>
            <a:r>
              <a:rPr lang="pt-BR" sz="4000" dirty="0" smtClean="0"/>
              <a:t>nascimento [</a:t>
            </a:r>
            <a:r>
              <a:rPr lang="pt-BR" sz="4000" b="1" dirty="0" smtClean="0"/>
              <a:t>Cardiopatias Congênitas</a:t>
            </a:r>
            <a:r>
              <a:rPr lang="pt-BR" sz="4000" dirty="0" smtClean="0"/>
              <a:t>];</a:t>
            </a:r>
            <a:endParaRPr lang="pt-BR" sz="4000" dirty="0"/>
          </a:p>
          <a:p>
            <a:r>
              <a:rPr lang="pt-BR" sz="4000" b="1" u="sng" dirty="0"/>
              <a:t>consumo excessivo de </a:t>
            </a:r>
            <a:r>
              <a:rPr lang="pt-BR" sz="4000" b="1" u="sng" dirty="0" smtClean="0"/>
              <a:t>álcool</a:t>
            </a:r>
            <a:r>
              <a:rPr lang="pt-BR" sz="4000" b="1" u="sng" dirty="0"/>
              <a:t>;</a:t>
            </a:r>
            <a:endParaRPr lang="pt-BR" sz="4000" dirty="0"/>
          </a:p>
          <a:p>
            <a:r>
              <a:rPr lang="pt-BR" sz="4000" dirty="0" smtClean="0"/>
              <a:t>exposição </a:t>
            </a:r>
            <a:r>
              <a:rPr lang="pt-BR" sz="4000" dirty="0"/>
              <a:t>a substâncias tóxicas (como tratamentos contra o </a:t>
            </a:r>
            <a:r>
              <a:rPr lang="pt-BR" sz="4000" b="1" u="sng" dirty="0" smtClean="0">
                <a:hlinkClick r:id="rId2"/>
              </a:rPr>
              <a:t>câncer</a:t>
            </a:r>
            <a:r>
              <a:rPr lang="pt-BR" sz="4000" dirty="0" smtClean="0"/>
              <a:t>)</a:t>
            </a:r>
            <a:endParaRPr lang="pt-BR" sz="4000" dirty="0"/>
          </a:p>
          <a:p>
            <a:r>
              <a:rPr lang="pt-BR" sz="4000" dirty="0"/>
              <a:t>infecções (geralmente de origem viral ou causadas por parasitas, como o </a:t>
            </a:r>
            <a:r>
              <a:rPr lang="pt-BR" sz="4000" i="1" dirty="0"/>
              <a:t>Trypanosoma </a:t>
            </a:r>
            <a:r>
              <a:rPr lang="pt-BR" sz="4000" i="1" dirty="0" err="1"/>
              <a:t>cruzi</a:t>
            </a:r>
            <a:r>
              <a:rPr lang="pt-BR" sz="4000" dirty="0"/>
              <a:t>, responsável pela </a:t>
            </a:r>
            <a:r>
              <a:rPr lang="pt-BR" sz="4000" b="1" u="sng" dirty="0">
                <a:hlinkClick r:id="rId3"/>
              </a:rPr>
              <a:t>doença de Chagas</a:t>
            </a:r>
            <a:r>
              <a:rPr lang="pt-BR" sz="4000" dirty="0" smtClean="0"/>
              <a:t>).</a:t>
            </a:r>
            <a:endParaRPr lang="pt-BR" sz="4000" dirty="0"/>
          </a:p>
          <a:p>
            <a:pPr marL="118872" indent="0">
              <a:buNone/>
            </a:pPr>
            <a:endParaRPr lang="pt-BR" sz="4000" dirty="0"/>
          </a:p>
          <a:p>
            <a:endParaRPr lang="pt-BR" dirty="0"/>
          </a:p>
        </p:txBody>
      </p:sp>
    </p:spTree>
    <p:extLst>
      <p:ext uri="{BB962C8B-B14F-4D97-AF65-F5344CB8AC3E}">
        <p14:creationId xmlns:p14="http://schemas.microsoft.com/office/powerpoint/2010/main" val="830409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Insuficiência Cardíaca: Diagnóstico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92500" lnSpcReduction="20000"/>
          </a:bodyPr>
          <a:lstStyle/>
          <a:p>
            <a:r>
              <a:rPr lang="pt-BR" dirty="0"/>
              <a:t>O diagnóstico da insuficiência cardíaca é feito por meio da análise dos sintomas relatados pelo paciente, como falta de ar, inchaço nas pernas e dificuldade para deitar-se. Após a suspeita, o profissional de saúde pode solicitar exames como </a:t>
            </a:r>
            <a:r>
              <a:rPr lang="pt-BR" dirty="0" err="1"/>
              <a:t>ecocardiograma</a:t>
            </a:r>
            <a:r>
              <a:rPr lang="pt-BR" dirty="0"/>
              <a:t>, eletrocardiograma e análises de sangue para confirmar o diagnóstico</a:t>
            </a:r>
            <a:r>
              <a:rPr lang="pt-BR" dirty="0" smtClean="0"/>
              <a:t>. </a:t>
            </a:r>
          </a:p>
          <a:p>
            <a:pPr marL="118872" indent="0">
              <a:buNone/>
            </a:pPr>
            <a:endParaRPr lang="pt-BR" dirty="0"/>
          </a:p>
          <a:p>
            <a:r>
              <a:rPr lang="pt-BR" dirty="0"/>
              <a:t>Um dos exames de sangue mais importantes é o </a:t>
            </a:r>
            <a:r>
              <a:rPr lang="pt-BR" dirty="0">
                <a:solidFill>
                  <a:srgbClr val="FF0000"/>
                </a:solidFill>
              </a:rPr>
              <a:t>peptídeo natriurético tipo B (BNP</a:t>
            </a:r>
            <a:r>
              <a:rPr lang="pt-BR" dirty="0"/>
              <a:t>) ou sua fração, o </a:t>
            </a:r>
            <a:r>
              <a:rPr lang="pt-BR" dirty="0">
                <a:solidFill>
                  <a:srgbClr val="FF0000"/>
                </a:solidFill>
              </a:rPr>
              <a:t>pró BNP</a:t>
            </a:r>
            <a:r>
              <a:rPr lang="pt-BR" dirty="0"/>
              <a:t>, que é um hormônio produzido em resposta ao estresse do coração.</a:t>
            </a:r>
          </a:p>
        </p:txBody>
      </p:sp>
    </p:spTree>
    <p:extLst>
      <p:ext uri="{BB962C8B-B14F-4D97-AF65-F5344CB8AC3E}">
        <p14:creationId xmlns:p14="http://schemas.microsoft.com/office/powerpoint/2010/main" val="1810390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Insuficiência Cardíaca: Tratamento</a:t>
            </a:r>
            <a:endParaRPr lang="pt-BR" dirty="0"/>
          </a:p>
        </p:txBody>
      </p:sp>
      <p:sp>
        <p:nvSpPr>
          <p:cNvPr id="3" name="Espaço Reservado para Conteúdo 2"/>
          <p:cNvSpPr>
            <a:spLocks noGrp="1"/>
          </p:cNvSpPr>
          <p:nvPr>
            <p:ph idx="1"/>
          </p:nvPr>
        </p:nvSpPr>
        <p:spPr>
          <a:solidFill>
            <a:schemeClr val="bg2">
              <a:lumMod val="90000"/>
            </a:schemeClr>
          </a:solidFill>
          <a:ln w="57150">
            <a:solidFill>
              <a:srgbClr val="FF0000"/>
            </a:solidFill>
          </a:ln>
        </p:spPr>
        <p:txBody>
          <a:bodyPr>
            <a:normAutofit fontScale="92500" lnSpcReduction="20000"/>
          </a:bodyPr>
          <a:lstStyle/>
          <a:p>
            <a:r>
              <a:rPr lang="pt-BR" dirty="0"/>
              <a:t>Devido ao acúmulo de líquido nos pulmões e no corpo, os pacientes sintomáticos recebem </a:t>
            </a:r>
            <a:r>
              <a:rPr lang="pt-BR" dirty="0">
                <a:solidFill>
                  <a:srgbClr val="FF0000"/>
                </a:solidFill>
              </a:rPr>
              <a:t>diuréticos</a:t>
            </a:r>
            <a:r>
              <a:rPr lang="pt-BR" dirty="0"/>
              <a:t>, medicamentos que atuam no rim, e orientações para restringir a ingestão de sal e líquidos, o que pode reduzir os sintomas. Além disso, a atividade física orientada é incentivada, pois melhora a qualidade de vida e a tolerância ao exercício, sendo uma parte importante do tratamento</a:t>
            </a:r>
            <a:r>
              <a:rPr lang="pt-BR" dirty="0" smtClean="0"/>
              <a:t>.</a:t>
            </a:r>
          </a:p>
          <a:p>
            <a:r>
              <a:rPr lang="pt-BR" dirty="0" smtClean="0"/>
              <a:t>Atualmente</a:t>
            </a:r>
            <a:r>
              <a:rPr lang="pt-BR" dirty="0"/>
              <a:t>, existem </a:t>
            </a:r>
            <a:r>
              <a:rPr lang="pt-BR" dirty="0">
                <a:solidFill>
                  <a:srgbClr val="FF0000"/>
                </a:solidFill>
              </a:rPr>
              <a:t>medicamentos</a:t>
            </a:r>
            <a:r>
              <a:rPr lang="pt-BR" dirty="0"/>
              <a:t> que podem auxiliar na melhora da função cardíaca e estabilizar a condição. </a:t>
            </a:r>
            <a:endParaRPr lang="pt-BR" dirty="0" smtClean="0"/>
          </a:p>
          <a:p>
            <a:pPr marL="118872" indent="0">
              <a:buNone/>
            </a:pPr>
            <a:endParaRPr lang="pt-BR" dirty="0" smtClean="0"/>
          </a:p>
        </p:txBody>
      </p:sp>
    </p:spTree>
    <p:extLst>
      <p:ext uri="{BB962C8B-B14F-4D97-AF65-F5344CB8AC3E}">
        <p14:creationId xmlns:p14="http://schemas.microsoft.com/office/powerpoint/2010/main" val="1489771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Insuficiência Cardíaca: Tratamento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70000" lnSpcReduction="20000"/>
          </a:bodyPr>
          <a:lstStyle/>
          <a:p>
            <a:r>
              <a:rPr lang="pt-BR" dirty="0"/>
              <a:t>Em casos específicos, pode ser considerado o uso de </a:t>
            </a:r>
            <a:r>
              <a:rPr lang="pt-BR" dirty="0" err="1">
                <a:solidFill>
                  <a:srgbClr val="FF0000"/>
                </a:solidFill>
              </a:rPr>
              <a:t>marcapasso</a:t>
            </a:r>
            <a:r>
              <a:rPr lang="pt-BR" dirty="0">
                <a:solidFill>
                  <a:srgbClr val="FF0000"/>
                </a:solidFill>
              </a:rPr>
              <a:t> </a:t>
            </a:r>
            <a:r>
              <a:rPr lang="pt-BR" dirty="0" err="1">
                <a:solidFill>
                  <a:srgbClr val="FF0000"/>
                </a:solidFill>
              </a:rPr>
              <a:t>biventricular</a:t>
            </a:r>
            <a:r>
              <a:rPr lang="pt-BR" dirty="0">
                <a:solidFill>
                  <a:srgbClr val="FF0000"/>
                </a:solidFill>
              </a:rPr>
              <a:t> </a:t>
            </a:r>
            <a:r>
              <a:rPr lang="pt-BR" dirty="0"/>
              <a:t>para melhorar a coordenação da contração cardíaca e o </a:t>
            </a:r>
            <a:r>
              <a:rPr lang="pt-BR" dirty="0" err="1">
                <a:solidFill>
                  <a:srgbClr val="FF0000"/>
                </a:solidFill>
              </a:rPr>
              <a:t>cardiodesfibrilador</a:t>
            </a:r>
            <a:r>
              <a:rPr lang="pt-BR" dirty="0">
                <a:solidFill>
                  <a:srgbClr val="FF0000"/>
                </a:solidFill>
              </a:rPr>
              <a:t> implantável [CDI]</a:t>
            </a:r>
            <a:r>
              <a:rPr lang="pt-BR" dirty="0"/>
              <a:t> para reduzir o risco de arritmias (alterações nos batimentos</a:t>
            </a:r>
            <a:r>
              <a:rPr lang="pt-BR" dirty="0" smtClean="0"/>
              <a:t>).</a:t>
            </a:r>
          </a:p>
          <a:p>
            <a:pPr marL="118872" indent="0">
              <a:buNone/>
            </a:pPr>
            <a:endParaRPr lang="pt-BR" dirty="0"/>
          </a:p>
          <a:p>
            <a:r>
              <a:rPr lang="pt-BR" dirty="0"/>
              <a:t>Procedimentos cirúrgicos, como a correção de cardiopatias congênitas, revascularização miocárdica e a substituição de válvulas cardíacas, podem ser necessários em situações específicas.</a:t>
            </a:r>
          </a:p>
          <a:p>
            <a:pPr marL="118872" indent="0">
              <a:buNone/>
            </a:pPr>
            <a:endParaRPr lang="pt-BR" dirty="0"/>
          </a:p>
          <a:p>
            <a:r>
              <a:rPr lang="pt-BR" dirty="0"/>
              <a:t>Para pacientes que não respondem ao tratamento clínico, o </a:t>
            </a:r>
            <a:r>
              <a:rPr lang="pt-BR" b="1" u="sng" dirty="0">
                <a:hlinkClick r:id="rId2"/>
              </a:rPr>
              <a:t>transplante cardíaco</a:t>
            </a:r>
            <a:r>
              <a:rPr lang="pt-BR" dirty="0"/>
              <a:t> é uma opção que melhora a qualidade de vida. Por fim, dispositivos de assistência circulatória mecânica, como </a:t>
            </a:r>
            <a:r>
              <a:rPr lang="pt-BR" b="1" dirty="0">
                <a:solidFill>
                  <a:srgbClr val="FF0000"/>
                </a:solidFill>
              </a:rPr>
              <a:t>ventrículos artificiais</a:t>
            </a:r>
            <a:r>
              <a:rPr lang="pt-BR" dirty="0"/>
              <a:t>, podem ser usados temporariamente para apoiar o coração enquanto se aguarda um transplante.</a:t>
            </a:r>
          </a:p>
          <a:p>
            <a:pPr marL="118872" indent="0">
              <a:buNone/>
            </a:pPr>
            <a:endParaRPr lang="pt-BR" dirty="0"/>
          </a:p>
        </p:txBody>
      </p:sp>
    </p:spTree>
    <p:extLst>
      <p:ext uri="{BB962C8B-B14F-4D97-AF65-F5344CB8AC3E}">
        <p14:creationId xmlns:p14="http://schemas.microsoft.com/office/powerpoint/2010/main" val="2648278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dirty="0" err="1" smtClean="0"/>
              <a:t>Ressincronização</a:t>
            </a:r>
            <a:r>
              <a:rPr lang="pt-BR" dirty="0" smtClean="0"/>
              <a:t> Cardíaca</a:t>
            </a:r>
            <a:endParaRPr lang="pt-BR"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70000" lnSpcReduction="20000"/>
          </a:bodyPr>
          <a:lstStyle/>
          <a:p>
            <a:r>
              <a:rPr lang="pt-BR" b="1" dirty="0"/>
              <a:t>A </a:t>
            </a:r>
            <a:r>
              <a:rPr lang="pt-BR" b="1" dirty="0" err="1"/>
              <a:t>ressincronização</a:t>
            </a:r>
            <a:r>
              <a:rPr lang="pt-BR" b="1" dirty="0"/>
              <a:t> cardíaca (TRC) é um tratamento que utiliza um dispositivo implantável, como um </a:t>
            </a:r>
            <a:r>
              <a:rPr lang="pt-BR" b="1" dirty="0" err="1">
                <a:solidFill>
                  <a:srgbClr val="FF0000"/>
                </a:solidFill>
              </a:rPr>
              <a:t>marcapasso</a:t>
            </a:r>
            <a:r>
              <a:rPr lang="pt-BR" b="1" dirty="0">
                <a:solidFill>
                  <a:srgbClr val="FF0000"/>
                </a:solidFill>
              </a:rPr>
              <a:t> </a:t>
            </a:r>
            <a:r>
              <a:rPr lang="pt-BR" b="1" dirty="0" err="1">
                <a:solidFill>
                  <a:srgbClr val="FF0000"/>
                </a:solidFill>
              </a:rPr>
              <a:t>biventricular</a:t>
            </a:r>
            <a:r>
              <a:rPr lang="pt-BR" b="1" dirty="0"/>
              <a:t>, para restaurar o ritmo normal e a coordenação dos batimentos cardíacos. O procedimento melhora a eficácia do coração ao sincronizar as contrações dos ventrículos, especialmente em pacientes com insuficiência cardíaca, reduzindo sintomas como falta de ar e melhorando a qualidade de vida e a sobrevivência</a:t>
            </a:r>
          </a:p>
        </p:txBody>
      </p:sp>
      <p:pic>
        <p:nvPicPr>
          <p:cNvPr id="2050" name="Picture 2" descr="Cardio.lógico | Você sabe diferenciar um Marca-passo (MP) x  Cardiodesfibrilador implantável (CDI) x Terapia de Ressincronização  Cardíaca (TRC) pelo RX de... | Instagra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1773936"/>
            <a:ext cx="4104456" cy="4623816"/>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47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dirty="0" err="1" smtClean="0"/>
              <a:t>Ressincronização</a:t>
            </a:r>
            <a:r>
              <a:rPr lang="pt-BR" dirty="0" smtClean="0"/>
              <a:t> Cardíaca</a:t>
            </a:r>
            <a:endParaRPr lang="pt-BR" dirty="0"/>
          </a:p>
        </p:txBody>
      </p:sp>
      <p:pic>
        <p:nvPicPr>
          <p:cNvPr id="3074" name="Picture 2" descr="Terapia de ressincronização cardíaca em criança com cardiopatia congênita  complexa candidata a transplante cardíac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92896"/>
            <a:ext cx="4680520" cy="3384376"/>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stretch>
            <a:fillRect/>
          </a:stretch>
        </p:blipFill>
        <p:spPr>
          <a:xfrm>
            <a:off x="5436096" y="1848203"/>
            <a:ext cx="3106688" cy="2088232"/>
          </a:xfrm>
          <a:prstGeom prst="rect">
            <a:avLst/>
          </a:prstGeom>
          <a:ln w="57150">
            <a:solidFill>
              <a:srgbClr val="FF0000"/>
            </a:solidFill>
          </a:ln>
        </p:spPr>
      </p:pic>
      <p:pic>
        <p:nvPicPr>
          <p:cNvPr id="6" name="Imagem 5"/>
          <p:cNvPicPr>
            <a:picLocks noChangeAspect="1"/>
          </p:cNvPicPr>
          <p:nvPr/>
        </p:nvPicPr>
        <p:blipFill>
          <a:blip r:embed="rId4"/>
          <a:stretch>
            <a:fillRect/>
          </a:stretch>
        </p:blipFill>
        <p:spPr>
          <a:xfrm>
            <a:off x="5436096" y="4365104"/>
            <a:ext cx="3106688" cy="2088232"/>
          </a:xfrm>
          <a:prstGeom prst="rect">
            <a:avLst/>
          </a:prstGeom>
          <a:ln w="57150">
            <a:solidFill>
              <a:srgbClr val="FF0000"/>
            </a:solidFill>
          </a:ln>
        </p:spPr>
      </p:pic>
    </p:spTree>
    <p:extLst>
      <p:ext uri="{BB962C8B-B14F-4D97-AF65-F5344CB8AC3E}">
        <p14:creationId xmlns:p14="http://schemas.microsoft.com/office/powerpoint/2010/main" val="528753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r>
              <a:rPr lang="pt-BR" dirty="0" err="1" smtClean="0"/>
              <a:t>Cardiodesfibrilador</a:t>
            </a:r>
            <a:r>
              <a:rPr lang="pt-BR" dirty="0" smtClean="0"/>
              <a:t> Implantável</a:t>
            </a:r>
            <a:endParaRPr lang="pt-BR"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70000" lnSpcReduction="20000"/>
          </a:bodyPr>
          <a:lstStyle/>
          <a:p>
            <a:r>
              <a:rPr lang="pt-BR" dirty="0"/>
              <a:t>Um </a:t>
            </a:r>
            <a:r>
              <a:rPr lang="pt-BR" b="1" dirty="0" err="1">
                <a:solidFill>
                  <a:srgbClr val="FF0000"/>
                </a:solidFill>
              </a:rPr>
              <a:t>cardiodesfibrilador</a:t>
            </a:r>
            <a:r>
              <a:rPr lang="pt-BR" b="1" dirty="0">
                <a:solidFill>
                  <a:srgbClr val="FF0000"/>
                </a:solidFill>
              </a:rPr>
              <a:t> implantável (CDI)</a:t>
            </a:r>
            <a:r>
              <a:rPr lang="pt-BR" dirty="0"/>
              <a:t> é um dispositivo eletrônico que monitora o ritmo cardíaco e, quando detecta uma arritmia grave, aplica impulsos elétricos para corrigir o problema e evitar a morte súbita. Ele pode funcionar como um </a:t>
            </a:r>
            <a:r>
              <a:rPr lang="pt-BR" dirty="0" err="1" smtClean="0">
                <a:solidFill>
                  <a:srgbClr val="FF0000"/>
                </a:solidFill>
              </a:rPr>
              <a:t>marcapasso</a:t>
            </a:r>
            <a:r>
              <a:rPr lang="pt-BR" dirty="0" smtClean="0"/>
              <a:t> </a:t>
            </a:r>
            <a:r>
              <a:rPr lang="pt-BR" dirty="0"/>
              <a:t>para corrigir ritmos lentos e, se necessário, administra choques elétricos (</a:t>
            </a:r>
            <a:r>
              <a:rPr lang="pt-BR" b="1" dirty="0" err="1">
                <a:solidFill>
                  <a:srgbClr val="FF0000"/>
                </a:solidFill>
              </a:rPr>
              <a:t>cardioversão</a:t>
            </a:r>
            <a:r>
              <a:rPr lang="pt-BR" b="1" dirty="0">
                <a:solidFill>
                  <a:srgbClr val="FF0000"/>
                </a:solidFill>
              </a:rPr>
              <a:t> ou desfibrilação) </a:t>
            </a:r>
            <a:r>
              <a:rPr lang="pt-BR" dirty="0"/>
              <a:t>para normalizar batimentos acelerados ou irregulares.</a:t>
            </a:r>
          </a:p>
        </p:txBody>
      </p:sp>
      <p:pic>
        <p:nvPicPr>
          <p:cNvPr id="6" name="Espaço Reservado para Conteúdo 5"/>
          <p:cNvPicPr>
            <a:picLocks noGrp="1" noChangeAspect="1"/>
          </p:cNvPicPr>
          <p:nvPr>
            <p:ph sz="half" idx="2"/>
          </p:nvPr>
        </p:nvPicPr>
        <p:blipFill>
          <a:blip r:embed="rId2"/>
          <a:stretch>
            <a:fillRect/>
          </a:stretch>
        </p:blipFill>
        <p:spPr>
          <a:xfrm>
            <a:off x="4860032" y="2204864"/>
            <a:ext cx="4032447" cy="3609171"/>
          </a:xfrm>
          <a:prstGeom prst="rect">
            <a:avLst/>
          </a:prstGeom>
          <a:ln w="57150">
            <a:solidFill>
              <a:srgbClr val="FF0000"/>
            </a:solidFill>
          </a:ln>
        </p:spPr>
      </p:pic>
    </p:spTree>
    <p:extLst>
      <p:ext uri="{BB962C8B-B14F-4D97-AF65-F5344CB8AC3E}">
        <p14:creationId xmlns:p14="http://schemas.microsoft.com/office/powerpoint/2010/main" val="72465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Ventrículos Artificiais</a:t>
            </a:r>
            <a:endParaRPr lang="pt-BR"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77500" lnSpcReduction="20000"/>
          </a:bodyPr>
          <a:lstStyle/>
          <a:p>
            <a:r>
              <a:rPr lang="pt-BR" dirty="0"/>
              <a:t>Ventrículos artificiais, também conhecidos como </a:t>
            </a:r>
            <a:r>
              <a:rPr lang="pt-BR" b="1" dirty="0">
                <a:solidFill>
                  <a:srgbClr val="FF0000"/>
                </a:solidFill>
              </a:rPr>
              <a:t>dispositivos de assistência ventricular (DAV),</a:t>
            </a:r>
            <a:r>
              <a:rPr lang="pt-BR" dirty="0"/>
              <a:t> são bombas mecânicas implantadas no coração para auxiliar os ventrículos doentes a bombear o sangue para o corpo. Eles são indicados para pacientes com </a:t>
            </a:r>
            <a:r>
              <a:rPr lang="pt-BR" b="1" dirty="0"/>
              <a:t>insuficiência cardíaca grave</a:t>
            </a:r>
            <a:r>
              <a:rPr lang="pt-BR" dirty="0"/>
              <a:t>, seja como uma ponte para o transplante, como terapia para quem não é elegível para transplante ou em casos de suporte temporário.</a:t>
            </a:r>
          </a:p>
        </p:txBody>
      </p:sp>
      <p:pic>
        <p:nvPicPr>
          <p:cNvPr id="5" name="Espaço Reservado para Conteúdo 4"/>
          <p:cNvPicPr>
            <a:picLocks noGrp="1" noChangeAspect="1"/>
          </p:cNvPicPr>
          <p:nvPr>
            <p:ph sz="half" idx="2"/>
          </p:nvPr>
        </p:nvPicPr>
        <p:blipFill>
          <a:blip r:embed="rId2"/>
          <a:stretch>
            <a:fillRect/>
          </a:stretch>
        </p:blipFill>
        <p:spPr>
          <a:xfrm>
            <a:off x="4860032" y="1773936"/>
            <a:ext cx="3682752" cy="2619520"/>
          </a:xfrm>
          <a:prstGeom prst="rect">
            <a:avLst/>
          </a:prstGeom>
          <a:ln w="57150">
            <a:solidFill>
              <a:srgbClr val="FF0000"/>
            </a:solidFill>
          </a:ln>
        </p:spPr>
      </p:pic>
      <p:sp>
        <p:nvSpPr>
          <p:cNvPr id="6" name="AutoShape 2" descr="Coração artificial e xenotransplantes: as alternativas para o transplante |  Bem Estar | G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7" name="Imagem 6"/>
          <p:cNvPicPr>
            <a:picLocks noChangeAspect="1"/>
          </p:cNvPicPr>
          <p:nvPr/>
        </p:nvPicPr>
        <p:blipFill>
          <a:blip r:embed="rId3"/>
          <a:stretch>
            <a:fillRect/>
          </a:stretch>
        </p:blipFill>
        <p:spPr>
          <a:xfrm>
            <a:off x="5009220" y="4653136"/>
            <a:ext cx="3384376" cy="1816224"/>
          </a:xfrm>
          <a:prstGeom prst="rect">
            <a:avLst/>
          </a:prstGeom>
          <a:ln w="57150">
            <a:solidFill>
              <a:srgbClr val="FF0000"/>
            </a:solidFill>
          </a:ln>
        </p:spPr>
      </p:pic>
    </p:spTree>
    <p:extLst>
      <p:ext uri="{BB962C8B-B14F-4D97-AF65-F5344CB8AC3E}">
        <p14:creationId xmlns:p14="http://schemas.microsoft.com/office/powerpoint/2010/main" val="1581034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Insuficiência Cardíaca</a:t>
            </a:r>
            <a:endParaRPr lang="pt-BR"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70000" lnSpcReduction="20000"/>
          </a:bodyPr>
          <a:lstStyle/>
          <a:p>
            <a:r>
              <a:rPr lang="pt-BR" sz="3100" dirty="0"/>
              <a:t>A insuficiência cardíaca é uma doença caracterizada pela incapacidade do coração em bombear o sangue de forma adequada. Isso pode acontecer devido a algum problema na </a:t>
            </a:r>
            <a:r>
              <a:rPr lang="pt-BR" sz="3100" b="1" dirty="0"/>
              <a:t>contração</a:t>
            </a:r>
            <a:r>
              <a:rPr lang="pt-BR" sz="3100" dirty="0"/>
              <a:t> ou no </a:t>
            </a:r>
            <a:r>
              <a:rPr lang="pt-BR" sz="3100" b="1" dirty="0"/>
              <a:t>relaxamento</a:t>
            </a:r>
            <a:r>
              <a:rPr lang="pt-BR" sz="3100" dirty="0"/>
              <a:t> do músculo cardíaco, comprometendo o funcionamento do organismo. Quando não tratada adequadamente, </a:t>
            </a:r>
            <a:r>
              <a:rPr lang="pt-BR" sz="3100" dirty="0" smtClean="0"/>
              <a:t>prejudica </a:t>
            </a:r>
            <a:r>
              <a:rPr lang="pt-BR" sz="3100" dirty="0"/>
              <a:t>a qualidade de vida do </a:t>
            </a:r>
            <a:r>
              <a:rPr lang="pt-BR" sz="3100" dirty="0" smtClean="0"/>
              <a:t>paciente.</a:t>
            </a:r>
            <a:endParaRPr lang="pt-BR" sz="3100" dirty="0"/>
          </a:p>
          <a:p>
            <a:pPr marL="118872" indent="0">
              <a:buNone/>
            </a:pPr>
            <a:endParaRPr lang="pt-BR" dirty="0"/>
          </a:p>
        </p:txBody>
      </p:sp>
      <p:pic>
        <p:nvPicPr>
          <p:cNvPr id="11" name="Espaço Reservado para Conteúdo 10"/>
          <p:cNvPicPr>
            <a:picLocks noGrp="1" noChangeAspect="1"/>
          </p:cNvPicPr>
          <p:nvPr>
            <p:ph sz="half" idx="2"/>
          </p:nvPr>
        </p:nvPicPr>
        <p:blipFill>
          <a:blip r:embed="rId2"/>
          <a:stretch>
            <a:fillRect/>
          </a:stretch>
        </p:blipFill>
        <p:spPr>
          <a:xfrm>
            <a:off x="4716016" y="2276872"/>
            <a:ext cx="4248472" cy="3600400"/>
          </a:xfrm>
          <a:prstGeom prst="rect">
            <a:avLst/>
          </a:prstGeom>
          <a:ln w="57150">
            <a:solidFill>
              <a:srgbClr val="FF0000"/>
            </a:solidFill>
          </a:ln>
        </p:spPr>
      </p:pic>
    </p:spTree>
    <p:extLst>
      <p:ext uri="{BB962C8B-B14F-4D97-AF65-F5344CB8AC3E}">
        <p14:creationId xmlns:p14="http://schemas.microsoft.com/office/powerpoint/2010/main" val="4313092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Insuficiência Cardíaca: Prevenção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92500" lnSpcReduction="20000"/>
          </a:bodyPr>
          <a:lstStyle/>
          <a:p>
            <a:r>
              <a:rPr lang="pt-BR" dirty="0"/>
              <a:t>A prevenção dos fatores de risco cardiovasculares é fundamental para reduzir o desenvolvimento da insuficiência cardíaca, incluindo o tratamento adequado da hipertensão arterial, diabetes, dislipidemia, tabagismo, sedentarismo.</a:t>
            </a:r>
          </a:p>
          <a:p>
            <a:r>
              <a:rPr lang="pt-BR" dirty="0" smtClean="0"/>
              <a:t>Redução </a:t>
            </a:r>
            <a:r>
              <a:rPr lang="pt-BR" dirty="0"/>
              <a:t>da ingestão de </a:t>
            </a:r>
            <a:r>
              <a:rPr lang="pt-BR" dirty="0" smtClean="0"/>
              <a:t>álcool.</a:t>
            </a:r>
            <a:endParaRPr lang="pt-BR" dirty="0"/>
          </a:p>
          <a:p>
            <a:r>
              <a:rPr lang="pt-BR" dirty="0" smtClean="0"/>
              <a:t>Acompanhamento </a:t>
            </a:r>
            <a:r>
              <a:rPr lang="pt-BR" dirty="0"/>
              <a:t>de familiares de pacientes com insuficiência cardíaca de causa indeterminada e de pacientes que utilizam alguns tipos de </a:t>
            </a:r>
            <a:r>
              <a:rPr lang="pt-BR" dirty="0" smtClean="0"/>
              <a:t>quimioterápicos.</a:t>
            </a:r>
            <a:endParaRPr lang="pt-BR" dirty="0"/>
          </a:p>
          <a:p>
            <a:pPr marL="0" indent="0">
              <a:buNone/>
            </a:pPr>
            <a:endParaRPr lang="pt-BR" dirty="0"/>
          </a:p>
        </p:txBody>
      </p:sp>
    </p:spTree>
    <p:extLst>
      <p:ext uri="{BB962C8B-B14F-4D97-AF65-F5344CB8AC3E}">
        <p14:creationId xmlns:p14="http://schemas.microsoft.com/office/powerpoint/2010/main" val="3021223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Tratamento Magnético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62500" lnSpcReduction="20000"/>
          </a:bodyPr>
          <a:lstStyle/>
          <a:p>
            <a:pPr marL="633222" indent="-514350">
              <a:buAutoNum type="arabicPeriod"/>
            </a:pPr>
            <a:r>
              <a:rPr lang="pt-BR" b="1" dirty="0" smtClean="0"/>
              <a:t>Tato magnético e dispersivos longitudinais iniciais [com objetivo de estabelecer uma boa relação fluídica</a:t>
            </a:r>
            <a:r>
              <a:rPr lang="pt-BR" b="1" dirty="0" smtClean="0"/>
              <a:t>].</a:t>
            </a:r>
          </a:p>
          <a:p>
            <a:pPr marL="633222" indent="-514350">
              <a:buFont typeface="Wingdings 2"/>
              <a:buAutoNum type="arabicPeriod"/>
            </a:pPr>
            <a:r>
              <a:rPr lang="pt-BR" b="1" dirty="0">
                <a:solidFill>
                  <a:prstClr val="black"/>
                </a:solidFill>
              </a:rPr>
              <a:t>Técnicas dispersivas que sejam necessárias para preparação dos centros de força [se necessário</a:t>
            </a:r>
            <a:r>
              <a:rPr lang="pt-BR" b="1" dirty="0" smtClean="0">
                <a:solidFill>
                  <a:prstClr val="black"/>
                </a:solidFill>
              </a:rPr>
              <a:t>].</a:t>
            </a:r>
            <a:endParaRPr lang="pt-BR" b="1" dirty="0" smtClean="0"/>
          </a:p>
          <a:p>
            <a:pPr marL="633222" indent="-514350">
              <a:buAutoNum type="arabicPeriod"/>
            </a:pPr>
            <a:r>
              <a:rPr lang="pt-BR" b="1" dirty="0" smtClean="0"/>
              <a:t>Longitudinais </a:t>
            </a:r>
            <a:r>
              <a:rPr lang="pt-BR" b="1" dirty="0"/>
              <a:t>concentrados, </a:t>
            </a:r>
            <a:r>
              <a:rPr lang="pt-BR" b="1" dirty="0" smtClean="0"/>
              <a:t>meia distância [geralmente ativantes], </a:t>
            </a:r>
            <a:r>
              <a:rPr lang="pt-BR" b="1" dirty="0"/>
              <a:t>sobre coronário e frontal com efeito de paz em todo ser</a:t>
            </a:r>
            <a:r>
              <a:rPr lang="pt-BR" b="1" dirty="0" smtClean="0"/>
              <a:t>.</a:t>
            </a:r>
          </a:p>
          <a:p>
            <a:pPr marL="633222" indent="-514350">
              <a:buAutoNum type="arabicPeriod"/>
            </a:pPr>
            <a:r>
              <a:rPr lang="pt-BR" b="1" dirty="0" smtClean="0"/>
              <a:t>Concentrado calmante sobre o laríngeo por cerca de 3 minutos.</a:t>
            </a:r>
            <a:endParaRPr lang="pt-BR" b="1" dirty="0"/>
          </a:p>
          <a:p>
            <a:pPr marL="633222" indent="-514350">
              <a:buAutoNum type="arabicPeriod"/>
            </a:pPr>
            <a:r>
              <a:rPr lang="pt-BR" b="1" dirty="0" smtClean="0"/>
              <a:t>Concentrados calmantes na </a:t>
            </a:r>
            <a:r>
              <a:rPr lang="pt-BR" b="1" dirty="0"/>
              <a:t>extremidade do laríngeo até o centro descendo em direção ao cardíaco em movimentos </a:t>
            </a:r>
            <a:r>
              <a:rPr lang="pt-BR" b="1" dirty="0" smtClean="0"/>
              <a:t>longitudinais [cerca de 10 a 12 repetições].</a:t>
            </a:r>
            <a:endParaRPr lang="pt-BR" b="1" dirty="0"/>
          </a:p>
          <a:p>
            <a:pPr marL="633222" indent="-514350">
              <a:buAutoNum type="arabicPeriod"/>
            </a:pPr>
            <a:r>
              <a:rPr lang="pt-BR" b="1" dirty="0"/>
              <a:t>Concentrados ativantes em gástrico e esplênico.</a:t>
            </a:r>
          </a:p>
          <a:p>
            <a:pPr marL="633222" indent="-514350">
              <a:buAutoNum type="arabicPeriod"/>
            </a:pPr>
            <a:r>
              <a:rPr lang="pt-BR" b="1" dirty="0" smtClean="0"/>
              <a:t>Na região posterior, após dispersivos iniciais e harmonização do </a:t>
            </a:r>
            <a:r>
              <a:rPr lang="pt-BR" b="1" dirty="0" smtClean="0"/>
              <a:t>umeral e da estrutura posterior de acordo com a necessidade do paciente, </a:t>
            </a:r>
            <a:r>
              <a:rPr lang="pt-BR" b="1" dirty="0" smtClean="0"/>
              <a:t>concentrados </a:t>
            </a:r>
            <a:r>
              <a:rPr lang="pt-BR" b="1" dirty="0"/>
              <a:t>ativantes </a:t>
            </a:r>
            <a:r>
              <a:rPr lang="pt-BR" b="1" dirty="0" smtClean="0"/>
              <a:t>sobre os rins [com objetivo de estimular a diurese], 3 a 5 minutos.</a:t>
            </a:r>
            <a:endParaRPr lang="pt-BR" b="1" dirty="0"/>
          </a:p>
          <a:p>
            <a:pPr marL="633222" indent="-514350">
              <a:buAutoNum type="arabicPeriod"/>
            </a:pPr>
            <a:r>
              <a:rPr lang="pt-BR" b="1" dirty="0" smtClean="0"/>
              <a:t>Perpendiculares</a:t>
            </a:r>
            <a:r>
              <a:rPr lang="pt-BR" b="1" dirty="0"/>
              <a:t>.</a:t>
            </a:r>
          </a:p>
          <a:p>
            <a:pPr marL="633222" indent="-514350">
              <a:buAutoNum type="arabicPeriod"/>
            </a:pPr>
            <a:r>
              <a:rPr lang="pt-BR" b="1" dirty="0"/>
              <a:t>Dispersivos </a:t>
            </a:r>
            <a:r>
              <a:rPr lang="pt-BR" b="1" dirty="0" smtClean="0"/>
              <a:t>finais [poucos – para desfazer a relação magnética].</a:t>
            </a:r>
            <a:endParaRPr lang="pt-BR" b="1" dirty="0"/>
          </a:p>
          <a:p>
            <a:pPr marL="633222" indent="-514350">
              <a:buAutoNum type="arabicPeriod"/>
            </a:pPr>
            <a:r>
              <a:rPr lang="pt-BR" b="1" dirty="0" smtClean="0"/>
              <a:t>Água </a:t>
            </a:r>
            <a:r>
              <a:rPr lang="pt-BR" b="1" dirty="0"/>
              <a:t>fluidificada </a:t>
            </a:r>
            <a:r>
              <a:rPr lang="pt-BR" b="1" dirty="0" smtClean="0"/>
              <a:t>[cerca de 2 litros por semana].</a:t>
            </a:r>
            <a:endParaRPr lang="pt-BR" b="1" dirty="0"/>
          </a:p>
          <a:p>
            <a:endParaRPr lang="pt-BR" dirty="0"/>
          </a:p>
        </p:txBody>
      </p:sp>
    </p:spTree>
    <p:extLst>
      <p:ext uri="{BB962C8B-B14F-4D97-AF65-F5344CB8AC3E}">
        <p14:creationId xmlns:p14="http://schemas.microsoft.com/office/powerpoint/2010/main" val="2766113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Nervoso Parassimpático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lnSpcReduction="10000"/>
          </a:bodyPr>
          <a:lstStyle/>
          <a:p>
            <a:r>
              <a:rPr lang="pt-BR" dirty="0"/>
              <a:t>O sistema nervoso </a:t>
            </a:r>
            <a:r>
              <a:rPr lang="pt-BR" b="1" dirty="0"/>
              <a:t>parassimpático</a:t>
            </a:r>
            <a:r>
              <a:rPr lang="pt-BR" dirty="0"/>
              <a:t> é a divisão do sistema nervoso autônomo responsável pelas funções de </a:t>
            </a:r>
            <a:r>
              <a:rPr lang="pt-BR" dirty="0">
                <a:solidFill>
                  <a:srgbClr val="FF0000"/>
                </a:solidFill>
              </a:rPr>
              <a:t>"repouso e digestão</a:t>
            </a:r>
            <a:r>
              <a:rPr lang="pt-BR" dirty="0"/>
              <a:t>", como </a:t>
            </a:r>
            <a:r>
              <a:rPr lang="pt-BR" b="1" dirty="0"/>
              <a:t>diminuir a frequência cardíaca, estimular a digestão e relaxar o corpo</a:t>
            </a:r>
            <a:r>
              <a:rPr lang="pt-BR" dirty="0"/>
              <a:t>. Ele opõe-se ao sistema nervoso simpático e é ativado durante períodos de calma e relaxamento, auxiliando em funções vitais como respiração, digestão e relaxamento muscular. </a:t>
            </a:r>
          </a:p>
        </p:txBody>
      </p:sp>
    </p:spTree>
    <p:extLst>
      <p:ext uri="{BB962C8B-B14F-4D97-AF65-F5344CB8AC3E}">
        <p14:creationId xmlns:p14="http://schemas.microsoft.com/office/powerpoint/2010/main" val="1633389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Nervoso Parassimpático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92500" lnSpcReduction="20000"/>
          </a:bodyPr>
          <a:lstStyle/>
          <a:p>
            <a:r>
              <a:rPr lang="pt-BR" b="1" dirty="0"/>
              <a:t>Funções </a:t>
            </a:r>
            <a:r>
              <a:rPr lang="pt-BR" b="1" dirty="0" smtClean="0"/>
              <a:t>principais:</a:t>
            </a:r>
            <a:endParaRPr lang="pt-BR" b="1" dirty="0"/>
          </a:p>
          <a:p>
            <a:r>
              <a:rPr lang="pt-BR" b="1" dirty="0"/>
              <a:t>Cardiovascular</a:t>
            </a:r>
            <a:r>
              <a:rPr lang="pt-BR" dirty="0"/>
              <a:t>: Diminui a frequência e a contratilidade cardíaca e reduz a pressão arterial. </a:t>
            </a:r>
          </a:p>
          <a:p>
            <a:r>
              <a:rPr lang="pt-BR" b="1" dirty="0"/>
              <a:t>Digestão:</a:t>
            </a:r>
            <a:r>
              <a:rPr lang="pt-BR" dirty="0"/>
              <a:t> Estimula a produção de saliva e sucos gástricos, aumenta a motilidade intestinal (peristaltismo) e auxilia na evacuação e micção. </a:t>
            </a:r>
          </a:p>
          <a:p>
            <a:r>
              <a:rPr lang="pt-BR" b="1" dirty="0" smtClean="0"/>
              <a:t>Respiratório</a:t>
            </a:r>
            <a:r>
              <a:rPr lang="pt-BR" dirty="0"/>
              <a:t>: Promove a </a:t>
            </a:r>
            <a:r>
              <a:rPr lang="pt-BR" dirty="0" err="1"/>
              <a:t>broncoconstrição</a:t>
            </a:r>
            <a:r>
              <a:rPr lang="pt-BR" dirty="0"/>
              <a:t> (contração dos brônquios). </a:t>
            </a:r>
          </a:p>
          <a:p>
            <a:r>
              <a:rPr lang="pt-BR" b="1" dirty="0" smtClean="0"/>
              <a:t>Imunológico</a:t>
            </a:r>
            <a:r>
              <a:rPr lang="pt-BR" dirty="0"/>
              <a:t>: Pode ajudar a fortalecer a resposta do sistema imunológico. </a:t>
            </a:r>
          </a:p>
        </p:txBody>
      </p:sp>
    </p:spTree>
    <p:extLst>
      <p:ext uri="{BB962C8B-B14F-4D97-AF65-F5344CB8AC3E}">
        <p14:creationId xmlns:p14="http://schemas.microsoft.com/office/powerpoint/2010/main" val="1304101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Nervoso Parassimpático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92500" lnSpcReduction="10000"/>
          </a:bodyPr>
          <a:lstStyle/>
          <a:p>
            <a:r>
              <a:rPr lang="pt-BR" dirty="0"/>
              <a:t>Como o sistema </a:t>
            </a:r>
            <a:r>
              <a:rPr lang="pt-BR" b="1" dirty="0" smtClean="0"/>
              <a:t>funciona</a:t>
            </a:r>
            <a:r>
              <a:rPr lang="pt-BR" dirty="0" smtClean="0"/>
              <a:t>:</a:t>
            </a:r>
            <a:endParaRPr lang="pt-BR" dirty="0"/>
          </a:p>
          <a:p>
            <a:r>
              <a:rPr lang="pt-BR" dirty="0"/>
              <a:t>É um componente do sistema nervoso autônomo (SNA), que controla as funções involuntárias do corpo. </a:t>
            </a:r>
          </a:p>
          <a:p>
            <a:r>
              <a:rPr lang="pt-BR" dirty="0"/>
              <a:t>Seus neurônios estão localizados no tronco cerebral ou na medula sacral (segmentos S2-S4). </a:t>
            </a:r>
            <a:r>
              <a:rPr lang="pt-BR" b="1" dirty="0" smtClean="0"/>
              <a:t>É </a:t>
            </a:r>
            <a:r>
              <a:rPr lang="pt-BR" b="1" dirty="0" err="1" smtClean="0"/>
              <a:t>crânio-caudal</a:t>
            </a:r>
            <a:r>
              <a:rPr lang="pt-BR" dirty="0" smtClean="0"/>
              <a:t>.</a:t>
            </a:r>
            <a:endParaRPr lang="pt-BR" dirty="0"/>
          </a:p>
          <a:p>
            <a:r>
              <a:rPr lang="pt-BR" dirty="0"/>
              <a:t>Ele libera o neurotransmissor </a:t>
            </a:r>
            <a:r>
              <a:rPr lang="pt-BR" b="1" dirty="0"/>
              <a:t>acetilcolina</a:t>
            </a:r>
            <a:r>
              <a:rPr lang="pt-BR" dirty="0"/>
              <a:t> </a:t>
            </a:r>
            <a:r>
              <a:rPr lang="pt-BR" dirty="0" smtClean="0"/>
              <a:t>que </a:t>
            </a:r>
            <a:r>
              <a:rPr lang="pt-BR" dirty="0"/>
              <a:t>ajuda a manter funções corporais como a frequência cardíaca em repouso e a digestão. </a:t>
            </a:r>
          </a:p>
        </p:txBody>
      </p:sp>
    </p:spTree>
    <p:extLst>
      <p:ext uri="{BB962C8B-B14F-4D97-AF65-F5344CB8AC3E}">
        <p14:creationId xmlns:p14="http://schemas.microsoft.com/office/powerpoint/2010/main" val="917058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Sistema Nervoso Parassimpático</a:t>
            </a:r>
            <a:endParaRPr lang="pt-BR" dirty="0"/>
          </a:p>
        </p:txBody>
      </p:sp>
      <p:pic>
        <p:nvPicPr>
          <p:cNvPr id="4" name="Espaço Reservado para Conteúdo 3"/>
          <p:cNvPicPr>
            <a:picLocks noGrp="1" noChangeAspect="1"/>
          </p:cNvPicPr>
          <p:nvPr>
            <p:ph idx="1"/>
          </p:nvPr>
        </p:nvPicPr>
        <p:blipFill>
          <a:blip r:embed="rId2"/>
          <a:stretch>
            <a:fillRect/>
          </a:stretch>
        </p:blipFill>
        <p:spPr>
          <a:xfrm>
            <a:off x="1043608" y="1772816"/>
            <a:ext cx="7056783" cy="4750519"/>
          </a:xfrm>
          <a:prstGeom prst="rect">
            <a:avLst/>
          </a:prstGeom>
          <a:ln w="57150">
            <a:solidFill>
              <a:srgbClr val="FF0000"/>
            </a:solidFill>
          </a:ln>
        </p:spPr>
      </p:pic>
    </p:spTree>
    <p:extLst>
      <p:ext uri="{BB962C8B-B14F-4D97-AF65-F5344CB8AC3E}">
        <p14:creationId xmlns:p14="http://schemas.microsoft.com/office/powerpoint/2010/main" val="1239777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Inervação do Coração</a:t>
            </a:r>
            <a:endParaRPr lang="pt-BR"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92500"/>
          </a:bodyPr>
          <a:lstStyle/>
          <a:p>
            <a:r>
              <a:rPr lang="pt-BR" dirty="0"/>
              <a:t>A inervação do </a:t>
            </a:r>
            <a:r>
              <a:rPr lang="pt-BR" u="sng" dirty="0">
                <a:hlinkClick r:id="rId2"/>
              </a:rPr>
              <a:t>coração</a:t>
            </a:r>
            <a:r>
              <a:rPr lang="pt-BR" dirty="0"/>
              <a:t> refere-se à rede de nervos responsáveis </a:t>
            </a:r>
            <a:r>
              <a:rPr lang="pt-BR" dirty="0" smtClean="0"/>
              <a:t>pelo seu funcionamento. </a:t>
            </a:r>
          </a:p>
          <a:p>
            <a:pPr marL="118872" indent="0">
              <a:buNone/>
            </a:pPr>
            <a:endParaRPr lang="pt-BR" dirty="0" smtClean="0"/>
          </a:p>
          <a:p>
            <a:r>
              <a:rPr lang="pt-BR" dirty="0" smtClean="0"/>
              <a:t>O </a:t>
            </a:r>
            <a:r>
              <a:rPr lang="pt-BR" dirty="0"/>
              <a:t>coração é inervado por fibras simpáticas e </a:t>
            </a:r>
            <a:endParaRPr lang="pt-BR" dirty="0" smtClean="0"/>
          </a:p>
          <a:p>
            <a:pPr marL="118872" indent="0">
              <a:buNone/>
            </a:pPr>
            <a:r>
              <a:rPr lang="pt-BR" dirty="0"/>
              <a:t> </a:t>
            </a:r>
            <a:r>
              <a:rPr lang="pt-BR" dirty="0" smtClean="0"/>
              <a:t>    parassimpáticas</a:t>
            </a:r>
            <a:r>
              <a:rPr lang="pt-BR" dirty="0"/>
              <a:t> do </a:t>
            </a:r>
            <a:r>
              <a:rPr lang="pt-BR" dirty="0" smtClean="0"/>
              <a:t>ramo</a:t>
            </a:r>
          </a:p>
          <a:p>
            <a:pPr marL="118872" indent="0">
              <a:buNone/>
            </a:pPr>
            <a:r>
              <a:rPr lang="pt-BR" dirty="0"/>
              <a:t> </a:t>
            </a:r>
            <a:r>
              <a:rPr lang="pt-BR" dirty="0" smtClean="0"/>
              <a:t>    autonômico </a:t>
            </a:r>
            <a:r>
              <a:rPr lang="pt-BR" dirty="0"/>
              <a:t>do </a:t>
            </a:r>
            <a:r>
              <a:rPr lang="pt-BR" dirty="0" smtClean="0"/>
              <a:t>sistema </a:t>
            </a:r>
          </a:p>
          <a:p>
            <a:pPr marL="118872" indent="0">
              <a:buNone/>
            </a:pPr>
            <a:r>
              <a:rPr lang="pt-BR" dirty="0" smtClean="0"/>
              <a:t>     nervoso periférico.</a:t>
            </a:r>
            <a:endParaRPr lang="pt-BR" dirty="0"/>
          </a:p>
        </p:txBody>
      </p:sp>
      <p:pic>
        <p:nvPicPr>
          <p:cNvPr id="1026" name="Picture 2" descr="Plexo cardíaco (Plexus cardiacus); Imagem: Yousun Koh"/>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60032" y="1789350"/>
            <a:ext cx="3933825" cy="4579599"/>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501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Inervação do Coração</a:t>
            </a:r>
            <a:endParaRPr lang="pt-BR"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77500" lnSpcReduction="20000"/>
          </a:bodyPr>
          <a:lstStyle/>
          <a:p>
            <a:r>
              <a:rPr lang="pt-BR" b="1" dirty="0"/>
              <a:t>Plexo cardíaco</a:t>
            </a:r>
            <a:r>
              <a:rPr lang="pt-BR" dirty="0"/>
              <a:t>: É uma rede de nervos, incluindo os sistemas simpático e </a:t>
            </a:r>
            <a:r>
              <a:rPr lang="pt-BR" dirty="0" smtClean="0"/>
              <a:t>parassimpático.</a:t>
            </a:r>
          </a:p>
          <a:p>
            <a:pPr marL="118872" indent="0">
              <a:buNone/>
            </a:pPr>
            <a:endParaRPr lang="pt-BR" dirty="0"/>
          </a:p>
          <a:p>
            <a:r>
              <a:rPr lang="pt-BR" dirty="0" smtClean="0"/>
              <a:t>A </a:t>
            </a:r>
            <a:r>
              <a:rPr lang="pt-BR" dirty="0"/>
              <a:t>rede de nervos que </a:t>
            </a:r>
            <a:r>
              <a:rPr lang="pt-BR" dirty="0" smtClean="0"/>
              <a:t>inerva </a:t>
            </a:r>
            <a:r>
              <a:rPr lang="pt-BR" dirty="0"/>
              <a:t>o coração recebe contribuições dos </a:t>
            </a:r>
            <a:r>
              <a:rPr lang="pt-BR" b="1" dirty="0"/>
              <a:t>nervos vago direito e esquerdo</a:t>
            </a:r>
            <a:r>
              <a:rPr lang="pt-BR" dirty="0"/>
              <a:t>, além de contribuições do tronco simpático. Estes são responsáveis por influenciar a frequência cardíaca, o débito cardíaco e as forças de contração do coração. </a:t>
            </a:r>
            <a:endParaRPr lang="pt-BR" dirty="0" smtClean="0"/>
          </a:p>
        </p:txBody>
      </p:sp>
      <p:pic>
        <p:nvPicPr>
          <p:cNvPr id="5" name="Espaço Reservado para Conteúdo 4"/>
          <p:cNvPicPr>
            <a:picLocks noGrp="1" noChangeAspect="1"/>
          </p:cNvPicPr>
          <p:nvPr>
            <p:ph sz="half" idx="2"/>
          </p:nvPr>
        </p:nvPicPr>
        <p:blipFill>
          <a:blip r:embed="rId2"/>
          <a:stretch>
            <a:fillRect/>
          </a:stretch>
        </p:blipFill>
        <p:spPr>
          <a:xfrm>
            <a:off x="4932040" y="2177632"/>
            <a:ext cx="3754760" cy="3816424"/>
          </a:xfrm>
          <a:prstGeom prst="rect">
            <a:avLst/>
          </a:prstGeom>
          <a:ln w="57150">
            <a:solidFill>
              <a:srgbClr val="FF0000"/>
            </a:solidFill>
          </a:ln>
        </p:spPr>
      </p:pic>
    </p:spTree>
    <p:extLst>
      <p:ext uri="{BB962C8B-B14F-4D97-AF65-F5344CB8AC3E}">
        <p14:creationId xmlns:p14="http://schemas.microsoft.com/office/powerpoint/2010/main" val="1911489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Inervação do Coração</a:t>
            </a:r>
            <a:endParaRPr lang="pt-BR"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Autofit/>
          </a:bodyPr>
          <a:lstStyle/>
          <a:p>
            <a:r>
              <a:rPr lang="pt-BR" sz="2400" u="sng" dirty="0"/>
              <a:t>Inervação </a:t>
            </a:r>
            <a:r>
              <a:rPr lang="pt-BR" sz="2400" u="sng" dirty="0" smtClean="0"/>
              <a:t>parassimpática</a:t>
            </a:r>
            <a:r>
              <a:rPr lang="pt-BR" sz="2400" dirty="0" smtClean="0"/>
              <a:t>:</a:t>
            </a:r>
          </a:p>
          <a:p>
            <a:pPr marL="118872" indent="0">
              <a:buNone/>
            </a:pPr>
            <a:r>
              <a:rPr lang="pt-BR" sz="2400" dirty="0" smtClean="0"/>
              <a:t>    As </a:t>
            </a:r>
            <a:r>
              <a:rPr lang="pt-BR" sz="2400" dirty="0"/>
              <a:t>fibras </a:t>
            </a:r>
            <a:r>
              <a:rPr lang="pt-BR" sz="2400" dirty="0" smtClean="0"/>
              <a:t>   parassimpáticas </a:t>
            </a:r>
            <a:r>
              <a:rPr lang="pt-BR" sz="2400" dirty="0"/>
              <a:t>são originadas do </a:t>
            </a:r>
            <a:r>
              <a:rPr lang="pt-BR" sz="2400" b="1" dirty="0"/>
              <a:t>nervo vago </a:t>
            </a:r>
            <a:r>
              <a:rPr lang="pt-BR" sz="2400" dirty="0"/>
              <a:t>e são responsáveis por </a:t>
            </a:r>
            <a:r>
              <a:rPr lang="pt-BR" sz="2400" b="1" dirty="0"/>
              <a:t>reduzir a frequência cardíaca, reduzir a força das contrações cardíacas e promover a constrição dos vasos </a:t>
            </a:r>
            <a:r>
              <a:rPr lang="pt-BR" sz="2400" b="1" dirty="0" smtClean="0"/>
              <a:t>coronários.</a:t>
            </a:r>
            <a:endParaRPr lang="pt-BR" sz="2400" b="1" dirty="0"/>
          </a:p>
        </p:txBody>
      </p:sp>
      <p:sp>
        <p:nvSpPr>
          <p:cNvPr id="4" name="Espaço Reservado para Conteúdo 3"/>
          <p:cNvSpPr>
            <a:spLocks noGrp="1"/>
          </p:cNvSpPr>
          <p:nvPr>
            <p:ph sz="half" idx="2"/>
          </p:nvPr>
        </p:nvSpPr>
        <p:spPr>
          <a:solidFill>
            <a:schemeClr val="bg2"/>
          </a:solidFill>
          <a:ln w="57150">
            <a:solidFill>
              <a:srgbClr val="FF0000"/>
            </a:solidFill>
          </a:ln>
        </p:spPr>
        <p:txBody>
          <a:bodyPr>
            <a:normAutofit lnSpcReduction="10000"/>
          </a:bodyPr>
          <a:lstStyle/>
          <a:p>
            <a:r>
              <a:rPr lang="pt-BR" u="sng" dirty="0"/>
              <a:t>Inervação </a:t>
            </a:r>
            <a:r>
              <a:rPr lang="pt-BR" u="sng" dirty="0" smtClean="0"/>
              <a:t>Simpática:</a:t>
            </a:r>
          </a:p>
          <a:p>
            <a:pPr marL="118872" indent="0">
              <a:buNone/>
            </a:pPr>
            <a:r>
              <a:rPr lang="pt-BR" dirty="0" smtClean="0"/>
              <a:t>    As </a:t>
            </a:r>
            <a:r>
              <a:rPr lang="pt-BR" dirty="0"/>
              <a:t>fibras simpáticas têm origem na </a:t>
            </a:r>
            <a:r>
              <a:rPr lang="pt-BR" b="1" dirty="0" smtClean="0"/>
              <a:t>medula </a:t>
            </a:r>
            <a:r>
              <a:rPr lang="pt-BR" b="1" dirty="0"/>
              <a:t>torácica, entre T1 e </a:t>
            </a:r>
            <a:r>
              <a:rPr lang="pt-BR" b="1" dirty="0" smtClean="0"/>
              <a:t>T5 </a:t>
            </a:r>
            <a:r>
              <a:rPr lang="pt-BR" dirty="0" smtClean="0"/>
              <a:t>e </a:t>
            </a:r>
            <a:r>
              <a:rPr lang="pt-BR" dirty="0"/>
              <a:t>são responsáveis por aumentar a frequência cardíaca, aumentar a força de contratilidade cardíaca e promover a dilatação dos vasos coronários</a:t>
            </a:r>
          </a:p>
        </p:txBody>
      </p:sp>
    </p:spTree>
    <p:extLst>
      <p:ext uri="{BB962C8B-B14F-4D97-AF65-F5344CB8AC3E}">
        <p14:creationId xmlns:p14="http://schemas.microsoft.com/office/powerpoint/2010/main" val="3188082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SN Parassimpático e Nervo Vago</a:t>
            </a:r>
            <a:endParaRPr lang="pt-BR" dirty="0"/>
          </a:p>
        </p:txBody>
      </p:sp>
      <p:sp>
        <p:nvSpPr>
          <p:cNvPr id="3" name="Espaço Reservado para Conteúdo 2"/>
          <p:cNvSpPr>
            <a:spLocks noGrp="1"/>
          </p:cNvSpPr>
          <p:nvPr>
            <p:ph sz="half" idx="1"/>
          </p:nvPr>
        </p:nvSpPr>
        <p:spPr>
          <a:solidFill>
            <a:schemeClr val="bg2"/>
          </a:solidFill>
          <a:ln w="38100">
            <a:solidFill>
              <a:srgbClr val="FF0000"/>
            </a:solidFill>
          </a:ln>
        </p:spPr>
        <p:txBody>
          <a:bodyPr>
            <a:normAutofit fontScale="70000" lnSpcReduction="20000"/>
          </a:bodyPr>
          <a:lstStyle/>
          <a:p>
            <a:r>
              <a:rPr lang="pt-BR" dirty="0">
                <a:solidFill>
                  <a:srgbClr val="001D35"/>
                </a:solidFill>
                <a:latin typeface="Google Sans"/>
              </a:rPr>
              <a:t>O </a:t>
            </a:r>
            <a:r>
              <a:rPr lang="pt-BR" b="1" dirty="0">
                <a:solidFill>
                  <a:srgbClr val="001D35"/>
                </a:solidFill>
                <a:latin typeface="Google Sans"/>
              </a:rPr>
              <a:t>nervo vago </a:t>
            </a:r>
            <a:r>
              <a:rPr lang="pt-BR" dirty="0">
                <a:solidFill>
                  <a:srgbClr val="001D35"/>
                </a:solidFill>
                <a:latin typeface="Google Sans"/>
              </a:rPr>
              <a:t>é o principal nervo do sistema nervoso </a:t>
            </a:r>
            <a:r>
              <a:rPr lang="pt-BR" b="1" dirty="0">
                <a:solidFill>
                  <a:srgbClr val="001D35"/>
                </a:solidFill>
                <a:latin typeface="Google Sans"/>
              </a:rPr>
              <a:t>parassimpático</a:t>
            </a:r>
            <a:r>
              <a:rPr lang="pt-BR" dirty="0">
                <a:solidFill>
                  <a:srgbClr val="001D35"/>
                </a:solidFill>
                <a:latin typeface="Google Sans"/>
              </a:rPr>
              <a:t>, responsável por regular funções involuntárias como a frequência cardíaca, a digestão e a resposta inflamatória. Ele conecta o </a:t>
            </a:r>
            <a:r>
              <a:rPr lang="pt-BR" b="1" dirty="0">
                <a:solidFill>
                  <a:srgbClr val="001D35"/>
                </a:solidFill>
                <a:latin typeface="Google Sans"/>
              </a:rPr>
              <a:t>cérebro a órgãos vitais</a:t>
            </a:r>
            <a:r>
              <a:rPr lang="pt-BR" dirty="0">
                <a:solidFill>
                  <a:srgbClr val="001D35"/>
                </a:solidFill>
                <a:latin typeface="Google Sans"/>
              </a:rPr>
              <a:t>, como coração, pulmões, fígado e intestinos, promovendo um estado de "</a:t>
            </a:r>
            <a:r>
              <a:rPr lang="pt-BR" b="1" dirty="0">
                <a:solidFill>
                  <a:srgbClr val="001D35"/>
                </a:solidFill>
                <a:latin typeface="Google Sans"/>
              </a:rPr>
              <a:t>calma e digestão</a:t>
            </a:r>
            <a:r>
              <a:rPr lang="pt-BR" dirty="0">
                <a:solidFill>
                  <a:srgbClr val="001D35"/>
                </a:solidFill>
                <a:latin typeface="Google Sans"/>
              </a:rPr>
              <a:t>" </a:t>
            </a:r>
            <a:r>
              <a:rPr lang="pt-BR" dirty="0" smtClean="0">
                <a:solidFill>
                  <a:srgbClr val="001D35"/>
                </a:solidFill>
                <a:latin typeface="Google Sans"/>
              </a:rPr>
              <a:t> </a:t>
            </a:r>
            <a:r>
              <a:rPr lang="pt-BR" dirty="0">
                <a:solidFill>
                  <a:srgbClr val="001D35"/>
                </a:solidFill>
                <a:latin typeface="Google Sans"/>
              </a:rPr>
              <a:t>ao contrastar com as funções de "</a:t>
            </a:r>
            <a:r>
              <a:rPr lang="pt-BR" b="1" dirty="0">
                <a:solidFill>
                  <a:srgbClr val="001D35"/>
                </a:solidFill>
                <a:latin typeface="Google Sans"/>
              </a:rPr>
              <a:t>luta ou fuga</a:t>
            </a:r>
            <a:r>
              <a:rPr lang="pt-BR" dirty="0">
                <a:solidFill>
                  <a:srgbClr val="001D35"/>
                </a:solidFill>
                <a:latin typeface="Google Sans"/>
              </a:rPr>
              <a:t>" do sistema nervoso simpático. </a:t>
            </a:r>
            <a:endParaRPr lang="pt-BR" dirty="0"/>
          </a:p>
        </p:txBody>
      </p:sp>
      <p:pic>
        <p:nvPicPr>
          <p:cNvPr id="3074" name="Picture 2" descr="Plexo cardíaco (Plexus cardiacus); Imagem: Yousun Ko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7215" y="1814046"/>
            <a:ext cx="3933825" cy="4543596"/>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27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Insuficiência Cardíaca</a:t>
            </a:r>
            <a:endParaRPr lang="pt-BR"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92500" lnSpcReduction="10000"/>
          </a:bodyPr>
          <a:lstStyle/>
          <a:p>
            <a:r>
              <a:rPr lang="pt-BR" dirty="0"/>
              <a:t>A insuficiência cardíaca pode acometer qualquer faixa etária e, atualmente, afeta de </a:t>
            </a:r>
            <a:r>
              <a:rPr lang="pt-BR" b="1" dirty="0"/>
              <a:t>1 a 2% </a:t>
            </a:r>
            <a:r>
              <a:rPr lang="pt-BR" dirty="0"/>
              <a:t>da população. Com o passar dos anos, seu risco </a:t>
            </a:r>
            <a:r>
              <a:rPr lang="pt-BR" dirty="0" smtClean="0"/>
              <a:t>aumenta, atingindo </a:t>
            </a:r>
            <a:r>
              <a:rPr lang="pt-BR" b="1" dirty="0" smtClean="0"/>
              <a:t>mais de 10% </a:t>
            </a:r>
            <a:r>
              <a:rPr lang="pt-BR" dirty="0" smtClean="0"/>
              <a:t>da população acima de 70 anos.</a:t>
            </a:r>
            <a:endParaRPr lang="pt-BR" dirty="0"/>
          </a:p>
          <a:p>
            <a:endParaRPr lang="pt-BR" dirty="0"/>
          </a:p>
        </p:txBody>
      </p:sp>
      <p:sp>
        <p:nvSpPr>
          <p:cNvPr id="4" name="Espaço Reservado para Conteúdo 3"/>
          <p:cNvSpPr>
            <a:spLocks noGrp="1"/>
          </p:cNvSpPr>
          <p:nvPr>
            <p:ph sz="half" idx="2"/>
          </p:nvPr>
        </p:nvSpPr>
        <p:spPr>
          <a:solidFill>
            <a:schemeClr val="bg2"/>
          </a:solidFill>
          <a:ln w="57150">
            <a:solidFill>
              <a:srgbClr val="FF0000"/>
            </a:solidFill>
          </a:ln>
        </p:spPr>
        <p:txBody>
          <a:bodyPr>
            <a:normAutofit fontScale="92500" lnSpcReduction="10000"/>
          </a:bodyPr>
          <a:lstStyle/>
          <a:p>
            <a:r>
              <a:rPr lang="pt-BR" dirty="0"/>
              <a:t>No Brasil, cerca de </a:t>
            </a:r>
            <a:r>
              <a:rPr lang="pt-BR" b="1" dirty="0"/>
              <a:t>2 milhões </a:t>
            </a:r>
            <a:r>
              <a:rPr lang="pt-BR" dirty="0"/>
              <a:t>de pessoas vivem com insuficiência cardíaca (IC), com a prevalência aumentando significativamente com a idade. É uma condição grave e silenciosa que, muitas vezes, é percebida apenas quando os sintomas se agravam.</a:t>
            </a:r>
            <a:endParaRPr lang="pt-BR" dirty="0"/>
          </a:p>
        </p:txBody>
      </p:sp>
    </p:spTree>
    <p:extLst>
      <p:ext uri="{BB962C8B-B14F-4D97-AF65-F5344CB8AC3E}">
        <p14:creationId xmlns:p14="http://schemas.microsoft.com/office/powerpoint/2010/main" val="814094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SN Parassimpático e Nervo Vago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55000" lnSpcReduction="20000"/>
          </a:bodyPr>
          <a:lstStyle/>
          <a:p>
            <a:r>
              <a:rPr lang="pt-BR" sz="3300" dirty="0"/>
              <a:t>Principais funções e características do </a:t>
            </a:r>
            <a:r>
              <a:rPr lang="pt-BR" sz="3300" b="1" dirty="0"/>
              <a:t>nervo vago </a:t>
            </a:r>
            <a:r>
              <a:rPr lang="pt-BR" sz="3300" dirty="0"/>
              <a:t>no sistema </a:t>
            </a:r>
            <a:r>
              <a:rPr lang="pt-BR" sz="3300" b="1" dirty="0"/>
              <a:t>parassimpático</a:t>
            </a:r>
            <a:r>
              <a:rPr lang="pt-BR" sz="3300" dirty="0" smtClean="0"/>
              <a:t>:</a:t>
            </a:r>
          </a:p>
          <a:p>
            <a:pPr marL="118872" indent="0">
              <a:buNone/>
            </a:pPr>
            <a:endParaRPr lang="pt-BR" sz="3300" dirty="0"/>
          </a:p>
          <a:p>
            <a:r>
              <a:rPr lang="pt-BR" sz="3300" b="1" dirty="0"/>
              <a:t>Comunicação vital</a:t>
            </a:r>
            <a:r>
              <a:rPr lang="pt-BR" sz="3300" dirty="0"/>
              <a:t>: </a:t>
            </a:r>
          </a:p>
          <a:p>
            <a:pPr marL="118872" indent="0" fontAlgn="ctr">
              <a:buNone/>
            </a:pPr>
            <a:r>
              <a:rPr lang="pt-BR" sz="3300" dirty="0" smtClean="0"/>
              <a:t>       Conecta </a:t>
            </a:r>
            <a:r>
              <a:rPr lang="pt-BR" sz="3300" dirty="0"/>
              <a:t>o cérebro com diversos órgãos do corpo, especialmente no tórax e </a:t>
            </a:r>
            <a:endParaRPr lang="pt-BR" sz="3300" dirty="0" smtClean="0"/>
          </a:p>
          <a:p>
            <a:pPr marL="118872" indent="0" fontAlgn="ctr">
              <a:buNone/>
            </a:pPr>
            <a:r>
              <a:rPr lang="pt-BR" sz="3300" dirty="0"/>
              <a:t> </a:t>
            </a:r>
            <a:r>
              <a:rPr lang="pt-BR" sz="3300" dirty="0" smtClean="0"/>
              <a:t>       abdômen</a:t>
            </a:r>
            <a:r>
              <a:rPr lang="pt-BR" sz="3300" dirty="0" smtClean="0"/>
              <a:t>.</a:t>
            </a:r>
          </a:p>
          <a:p>
            <a:pPr marL="118872" indent="0" fontAlgn="ctr">
              <a:buNone/>
            </a:pPr>
            <a:r>
              <a:rPr lang="pt-BR" sz="3300" dirty="0"/>
              <a:t> </a:t>
            </a:r>
          </a:p>
          <a:p>
            <a:r>
              <a:rPr lang="pt-BR" sz="3300" b="1" dirty="0"/>
              <a:t>Regulação do coração</a:t>
            </a:r>
            <a:r>
              <a:rPr lang="pt-BR" sz="3300" dirty="0"/>
              <a:t>: </a:t>
            </a:r>
          </a:p>
          <a:p>
            <a:pPr marL="118872" indent="0" fontAlgn="ctr">
              <a:buNone/>
            </a:pPr>
            <a:r>
              <a:rPr lang="pt-BR" sz="3300" dirty="0" smtClean="0"/>
              <a:t>       Reduz </a:t>
            </a:r>
            <a:r>
              <a:rPr lang="pt-BR" sz="3300" dirty="0"/>
              <a:t>a frequência cardíaca ao liberar substâncias químicas como a </a:t>
            </a:r>
            <a:r>
              <a:rPr lang="pt-BR" sz="3300" b="1" dirty="0"/>
              <a:t>acetilcolina</a:t>
            </a:r>
            <a:r>
              <a:rPr lang="pt-BR" sz="3300" dirty="0"/>
              <a:t> </a:t>
            </a:r>
            <a:endParaRPr lang="pt-BR" sz="3300" dirty="0" smtClean="0"/>
          </a:p>
          <a:p>
            <a:pPr marL="118872" indent="0" fontAlgn="ctr">
              <a:buNone/>
            </a:pPr>
            <a:r>
              <a:rPr lang="pt-BR" sz="3300" dirty="0"/>
              <a:t> </a:t>
            </a:r>
            <a:r>
              <a:rPr lang="pt-BR" sz="3300" dirty="0" smtClean="0"/>
              <a:t>      nos </a:t>
            </a:r>
            <a:r>
              <a:rPr lang="pt-BR" sz="3300" dirty="0"/>
              <a:t>receptores do coração. </a:t>
            </a:r>
            <a:endParaRPr lang="pt-BR" sz="3300" dirty="0" smtClean="0"/>
          </a:p>
          <a:p>
            <a:pPr marL="118872" indent="0" fontAlgn="ctr">
              <a:buNone/>
            </a:pPr>
            <a:endParaRPr lang="pt-BR" sz="3300" dirty="0"/>
          </a:p>
          <a:p>
            <a:r>
              <a:rPr lang="pt-BR" sz="3300" b="1" dirty="0" smtClean="0"/>
              <a:t>Controle </a:t>
            </a:r>
            <a:r>
              <a:rPr lang="pt-BR" sz="3300" b="1" dirty="0"/>
              <a:t>da digestão</a:t>
            </a:r>
            <a:r>
              <a:rPr lang="pt-BR" sz="3300" dirty="0"/>
              <a:t>: </a:t>
            </a:r>
          </a:p>
          <a:p>
            <a:pPr marL="118872" indent="0" fontAlgn="ctr">
              <a:buNone/>
            </a:pPr>
            <a:r>
              <a:rPr lang="pt-BR" sz="3300" dirty="0" smtClean="0"/>
              <a:t>       Aumenta </a:t>
            </a:r>
            <a:r>
              <a:rPr lang="pt-BR" sz="3300" dirty="0"/>
              <a:t>os movimentos intestinais e regula outros processos digestivos</a:t>
            </a:r>
            <a:r>
              <a:rPr lang="pt-BR" sz="3300" dirty="0" smtClean="0"/>
              <a:t>.</a:t>
            </a:r>
          </a:p>
          <a:p>
            <a:pPr marL="118872" indent="0" fontAlgn="ctr">
              <a:buNone/>
            </a:pPr>
            <a:r>
              <a:rPr lang="pt-BR" sz="3300" dirty="0"/>
              <a:t> </a:t>
            </a:r>
          </a:p>
          <a:p>
            <a:r>
              <a:rPr lang="pt-BR" sz="3300" b="1" dirty="0"/>
              <a:t>Modulação da resposta inflamatória</a:t>
            </a:r>
            <a:r>
              <a:rPr lang="pt-BR" sz="3300" dirty="0"/>
              <a:t>: </a:t>
            </a:r>
          </a:p>
          <a:p>
            <a:pPr marL="118872" indent="0" fontAlgn="ctr">
              <a:buNone/>
            </a:pPr>
            <a:r>
              <a:rPr lang="pt-BR" sz="3300" dirty="0" smtClean="0"/>
              <a:t>       Ajuda </a:t>
            </a:r>
            <a:r>
              <a:rPr lang="pt-BR" sz="3300" dirty="0"/>
              <a:t>a regular as </a:t>
            </a:r>
            <a:r>
              <a:rPr lang="pt-BR" sz="3300" dirty="0" err="1"/>
              <a:t>citocinas</a:t>
            </a:r>
            <a:r>
              <a:rPr lang="pt-BR" sz="3300" dirty="0"/>
              <a:t> inflamatórias, contribuindo para a redução da </a:t>
            </a:r>
            <a:endParaRPr lang="pt-BR" sz="3300" dirty="0" smtClean="0"/>
          </a:p>
          <a:p>
            <a:pPr marL="118872" indent="0" fontAlgn="ctr">
              <a:buNone/>
            </a:pPr>
            <a:r>
              <a:rPr lang="pt-BR" sz="3300" dirty="0"/>
              <a:t> </a:t>
            </a:r>
            <a:r>
              <a:rPr lang="pt-BR" sz="3300" dirty="0" smtClean="0"/>
              <a:t>      inflamação </a:t>
            </a:r>
            <a:r>
              <a:rPr lang="pt-BR" sz="3300" dirty="0"/>
              <a:t>crônica no corpo. </a:t>
            </a:r>
            <a:endParaRPr lang="pt-BR" sz="3300" dirty="0" smtClean="0"/>
          </a:p>
          <a:p>
            <a:pPr marL="118872" indent="0" fontAlgn="ctr">
              <a:buNone/>
            </a:pPr>
            <a:endParaRPr lang="pt-BR" sz="3300" dirty="0"/>
          </a:p>
          <a:p>
            <a:r>
              <a:rPr lang="pt-BR" sz="3300" b="1" dirty="0" smtClean="0"/>
              <a:t>Origem</a:t>
            </a:r>
            <a:r>
              <a:rPr lang="pt-BR" sz="3300" dirty="0"/>
              <a:t>: </a:t>
            </a:r>
          </a:p>
          <a:p>
            <a:pPr marL="118872" indent="0">
              <a:buNone/>
            </a:pPr>
            <a:r>
              <a:rPr lang="pt-BR" sz="3300" dirty="0" smtClean="0"/>
              <a:t>       É </a:t>
            </a:r>
            <a:r>
              <a:rPr lang="pt-BR" sz="3300" dirty="0"/>
              <a:t>o décimo nervo craniano (X) e se origina no bulbo, na parte inferior do tronco </a:t>
            </a:r>
            <a:endParaRPr lang="pt-BR" sz="3300" dirty="0" smtClean="0"/>
          </a:p>
          <a:p>
            <a:pPr marL="118872" indent="0">
              <a:buNone/>
            </a:pPr>
            <a:r>
              <a:rPr lang="pt-BR" sz="3300" dirty="0"/>
              <a:t> </a:t>
            </a:r>
            <a:r>
              <a:rPr lang="pt-BR" sz="3300" dirty="0" smtClean="0"/>
              <a:t>      encefálico</a:t>
            </a:r>
            <a:r>
              <a:rPr lang="pt-BR" sz="3300" dirty="0"/>
              <a:t>. </a:t>
            </a:r>
          </a:p>
          <a:p>
            <a:pPr marL="118872" indent="0">
              <a:buNone/>
            </a:pPr>
            <a:endParaRPr lang="pt-BR" dirty="0"/>
          </a:p>
        </p:txBody>
      </p:sp>
    </p:spTree>
    <p:extLst>
      <p:ext uri="{BB962C8B-B14F-4D97-AF65-F5344CB8AC3E}">
        <p14:creationId xmlns:p14="http://schemas.microsoft.com/office/powerpoint/2010/main" val="16270941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Cardiopatia Isquêmica</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lnSpcReduction="10000"/>
          </a:bodyPr>
          <a:lstStyle/>
          <a:p>
            <a:r>
              <a:rPr lang="pt-BR" dirty="0"/>
              <a:t>A cardiopatia isquêmica é definida como uma redução ou total oclusão da passagem de sangue para a irrigação do músculo cardíaco, acometendo, principalmente, as artérias coronárias.</a:t>
            </a:r>
          </a:p>
          <a:p>
            <a:r>
              <a:rPr lang="pt-BR" dirty="0"/>
              <a:t> Essa patologia pode estar associada a diversas causas, no entanto, seu principal fator desencadeante é a formação de placas de gordura no interior das </a:t>
            </a:r>
            <a:r>
              <a:rPr lang="pt-BR" dirty="0" smtClean="0"/>
              <a:t>artérias [Aterosclerose].</a:t>
            </a:r>
            <a:endParaRPr lang="pt-BR" dirty="0"/>
          </a:p>
        </p:txBody>
      </p:sp>
    </p:spTree>
    <p:extLst>
      <p:ext uri="{BB962C8B-B14F-4D97-AF65-F5344CB8AC3E}">
        <p14:creationId xmlns:p14="http://schemas.microsoft.com/office/powerpoint/2010/main" val="1453294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smtClean="0"/>
              <a:t>   Cardiopatia Isquêmica: Fisiopatologia</a:t>
            </a:r>
            <a:endParaRPr lang="pt-BR" sz="3600" dirty="0"/>
          </a:p>
        </p:txBody>
      </p:sp>
      <p:sp>
        <p:nvSpPr>
          <p:cNvPr id="3" name="Espaço Reservado para Conteúdo 2"/>
          <p:cNvSpPr>
            <a:spLocks noGrp="1"/>
          </p:cNvSpPr>
          <p:nvPr>
            <p:ph idx="1"/>
          </p:nvPr>
        </p:nvSpPr>
        <p:spPr>
          <a:solidFill>
            <a:schemeClr val="bg2"/>
          </a:solidFill>
          <a:ln w="57150">
            <a:solidFill>
              <a:srgbClr val="FF0000"/>
            </a:solidFill>
          </a:ln>
        </p:spPr>
        <p:txBody>
          <a:bodyPr>
            <a:noAutofit/>
          </a:bodyPr>
          <a:lstStyle/>
          <a:p>
            <a:r>
              <a:rPr lang="pt-BR" sz="2800" dirty="0"/>
              <a:t>No que se refere a fisiopatologia da cardiopatia isquêmica, é importante discutir sobre dois pontos chaves, </a:t>
            </a:r>
            <a:r>
              <a:rPr lang="pt-BR" sz="2800" b="1" dirty="0"/>
              <a:t>a oferta e a demanda de oxigênio(O</a:t>
            </a:r>
            <a:r>
              <a:rPr lang="pt-BR" sz="2800" b="1" baseline="-25000" dirty="0"/>
              <a:t>2</a:t>
            </a:r>
            <a:r>
              <a:rPr lang="pt-BR" sz="2800" dirty="0"/>
              <a:t>) destinada ao músculo </a:t>
            </a:r>
            <a:r>
              <a:rPr lang="pt-BR" sz="2800" dirty="0" smtClean="0"/>
              <a:t>cardíaco.</a:t>
            </a:r>
          </a:p>
          <a:p>
            <a:pPr marL="118872" indent="0">
              <a:buNone/>
            </a:pPr>
            <a:endParaRPr lang="pt-BR" sz="2800" dirty="0"/>
          </a:p>
          <a:p>
            <a:r>
              <a:rPr lang="pt-BR" sz="2800" b="1" u="sng" dirty="0" smtClean="0"/>
              <a:t>DEMANDA E OFERTA DE OXIGÊNIO</a:t>
            </a:r>
            <a:endParaRPr lang="pt-BR" sz="2800" b="1" u="sng" dirty="0"/>
          </a:p>
          <a:p>
            <a:r>
              <a:rPr lang="pt-BR" sz="2800" dirty="0"/>
              <a:t>Essa análise deve ser feita em virtude </a:t>
            </a:r>
            <a:r>
              <a:rPr lang="pt-BR" sz="2800" dirty="0" smtClean="0"/>
              <a:t>de que a Cardiopatia Isquêmica ocorre por </a:t>
            </a:r>
            <a:r>
              <a:rPr lang="pt-BR" sz="2800" dirty="0"/>
              <a:t>um </a:t>
            </a:r>
            <a:r>
              <a:rPr lang="pt-BR" sz="2800" b="1" dirty="0"/>
              <a:t>desequilíbrio</a:t>
            </a:r>
            <a:r>
              <a:rPr lang="pt-BR" sz="2800" dirty="0"/>
              <a:t> da disponibilidade de oxigênio para </a:t>
            </a:r>
            <a:r>
              <a:rPr lang="pt-BR" sz="2800" dirty="0" smtClean="0"/>
              <a:t>o músculo cardíaco. </a:t>
            </a:r>
            <a:endParaRPr lang="pt-BR" sz="2800" dirty="0"/>
          </a:p>
        </p:txBody>
      </p:sp>
    </p:spTree>
    <p:extLst>
      <p:ext uri="{BB962C8B-B14F-4D97-AF65-F5344CB8AC3E}">
        <p14:creationId xmlns:p14="http://schemas.microsoft.com/office/powerpoint/2010/main" val="2938269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252728"/>
          </a:xfrm>
        </p:spPr>
        <p:txBody>
          <a:bodyPr>
            <a:normAutofit/>
          </a:bodyPr>
          <a:lstStyle/>
          <a:p>
            <a:r>
              <a:rPr lang="pt-BR" sz="3600" dirty="0" smtClean="0"/>
              <a:t>   Cardiopatia Isquêmica: Fisiopatologia</a:t>
            </a:r>
            <a:endParaRPr lang="pt-BR" sz="3600"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a:bodyPr>
          <a:lstStyle/>
          <a:p>
            <a:r>
              <a:rPr lang="pt-BR" dirty="0"/>
              <a:t>Fatores como o </a:t>
            </a:r>
            <a:r>
              <a:rPr lang="pt-BR" b="1" dirty="0"/>
              <a:t>estresse emocional </a:t>
            </a:r>
            <a:r>
              <a:rPr lang="pt-BR" dirty="0"/>
              <a:t>associado ao </a:t>
            </a:r>
            <a:r>
              <a:rPr lang="pt-BR" b="1" dirty="0"/>
              <a:t>esforço físico </a:t>
            </a:r>
            <a:r>
              <a:rPr lang="pt-BR" dirty="0"/>
              <a:t>e a </a:t>
            </a:r>
            <a:r>
              <a:rPr lang="pt-BR" b="1" dirty="0"/>
              <a:t>taquicardia</a:t>
            </a:r>
            <a:r>
              <a:rPr lang="pt-BR" dirty="0"/>
              <a:t> em união a uma obstrução da artéria coronária podem desencadear uma </a:t>
            </a:r>
            <a:r>
              <a:rPr lang="pt-BR" b="1" dirty="0"/>
              <a:t>isquemia do miocárdio </a:t>
            </a:r>
            <a:r>
              <a:rPr lang="pt-BR" dirty="0"/>
              <a:t>em razão da mudança </a:t>
            </a:r>
            <a:r>
              <a:rPr lang="pt-BR" dirty="0" smtClean="0"/>
              <a:t>entre </a:t>
            </a:r>
            <a:r>
              <a:rPr lang="pt-BR" dirty="0"/>
              <a:t>a oferta e a demanda de oxigênio</a:t>
            </a:r>
            <a:r>
              <a:rPr lang="pt-BR" dirty="0" smtClean="0"/>
              <a:t>.</a:t>
            </a:r>
          </a:p>
          <a:p>
            <a:pPr marL="118872" indent="0">
              <a:buNone/>
            </a:pPr>
            <a:endParaRPr lang="pt-BR" dirty="0"/>
          </a:p>
          <a:p>
            <a:pPr marL="118872" indent="0">
              <a:buNone/>
            </a:pPr>
            <a:endParaRPr lang="pt-BR" dirty="0"/>
          </a:p>
        </p:txBody>
      </p:sp>
    </p:spTree>
    <p:extLst>
      <p:ext uri="{BB962C8B-B14F-4D97-AF65-F5344CB8AC3E}">
        <p14:creationId xmlns:p14="http://schemas.microsoft.com/office/powerpoint/2010/main" val="2422943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smtClean="0"/>
              <a:t>   Cardiopatia Isquêmica: Fisiopatologia</a:t>
            </a:r>
            <a:endParaRPr lang="pt-BR" sz="3600"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77500" lnSpcReduction="20000"/>
          </a:bodyPr>
          <a:lstStyle/>
          <a:p>
            <a:r>
              <a:rPr lang="pt-BR" dirty="0"/>
              <a:t>Situações que provocam um desequilíbrio na disponibilidade do O</a:t>
            </a:r>
            <a:r>
              <a:rPr lang="pt-BR" baseline="-25000" dirty="0"/>
              <a:t>2 </a:t>
            </a:r>
            <a:r>
              <a:rPr lang="pt-BR" dirty="0"/>
              <a:t>estão associadas aos principais determinantes da redução de sua oferta:</a:t>
            </a:r>
          </a:p>
          <a:p>
            <a:r>
              <a:rPr lang="pt-BR" b="1" dirty="0"/>
              <a:t>o grau de obstrução arterial;</a:t>
            </a:r>
          </a:p>
          <a:p>
            <a:r>
              <a:rPr lang="pt-BR" b="1" dirty="0"/>
              <a:t>o grau de circulação colateral;</a:t>
            </a:r>
          </a:p>
          <a:p>
            <a:r>
              <a:rPr lang="pt-BR" dirty="0"/>
              <a:t>Os quais, associados a </a:t>
            </a:r>
            <a:r>
              <a:rPr lang="pt-BR" b="1" dirty="0"/>
              <a:t>alterações na pressão arterial e frequência cardíaca</a:t>
            </a:r>
            <a:r>
              <a:rPr lang="pt-BR" dirty="0"/>
              <a:t>, por exemplo, podem provocar variações na </a:t>
            </a:r>
            <a:r>
              <a:rPr lang="pt-BR" dirty="0" smtClean="0"/>
              <a:t>necessidade </a:t>
            </a:r>
            <a:r>
              <a:rPr lang="pt-BR" dirty="0"/>
              <a:t>de </a:t>
            </a:r>
            <a:r>
              <a:rPr lang="pt-BR" dirty="0" smtClean="0"/>
              <a:t>oxigênio pelo músculo cardíaco.</a:t>
            </a:r>
            <a:endParaRPr lang="pt-BR" dirty="0"/>
          </a:p>
          <a:p>
            <a:endParaRPr lang="pt-BR" dirty="0"/>
          </a:p>
        </p:txBody>
      </p:sp>
      <p:pic>
        <p:nvPicPr>
          <p:cNvPr id="5" name="Espaço Reservado para Conteúdo 4"/>
          <p:cNvPicPr>
            <a:picLocks noGrp="1" noChangeAspect="1"/>
          </p:cNvPicPr>
          <p:nvPr>
            <p:ph sz="half" idx="2"/>
          </p:nvPr>
        </p:nvPicPr>
        <p:blipFill>
          <a:blip r:embed="rId2"/>
          <a:stretch>
            <a:fillRect/>
          </a:stretch>
        </p:blipFill>
        <p:spPr>
          <a:xfrm>
            <a:off x="4788024" y="2564905"/>
            <a:ext cx="4038600" cy="3096344"/>
          </a:xfrm>
          <a:prstGeom prst="rect">
            <a:avLst/>
          </a:prstGeom>
          <a:ln w="57150">
            <a:solidFill>
              <a:srgbClr val="FF0000"/>
            </a:solidFill>
          </a:ln>
        </p:spPr>
      </p:pic>
    </p:spTree>
    <p:extLst>
      <p:ext uri="{BB962C8B-B14F-4D97-AF65-F5344CB8AC3E}">
        <p14:creationId xmlns:p14="http://schemas.microsoft.com/office/powerpoint/2010/main" val="3126732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Cardiopatia Isquêmica</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a:bodyPr>
          <a:lstStyle/>
          <a:p>
            <a:r>
              <a:rPr lang="pt-BR" b="1" dirty="0" smtClean="0"/>
              <a:t>ATEROSCLEROSE</a:t>
            </a:r>
            <a:endParaRPr lang="pt-BR" b="1" dirty="0"/>
          </a:p>
          <a:p>
            <a:r>
              <a:rPr lang="pt-BR" dirty="0" smtClean="0"/>
              <a:t>A aterosclerose coronária é </a:t>
            </a:r>
            <a:r>
              <a:rPr lang="pt-BR" dirty="0"/>
              <a:t>a causa mais relevante no estudo da </a:t>
            </a:r>
            <a:r>
              <a:rPr lang="pt-BR" dirty="0" smtClean="0"/>
              <a:t>cardiopatia </a:t>
            </a:r>
            <a:r>
              <a:rPr lang="pt-BR" dirty="0"/>
              <a:t>isquêmica.</a:t>
            </a:r>
          </a:p>
          <a:p>
            <a:r>
              <a:rPr lang="pt-BR" dirty="0"/>
              <a:t> </a:t>
            </a:r>
            <a:r>
              <a:rPr lang="pt-BR" dirty="0" smtClean="0"/>
              <a:t>O </a:t>
            </a:r>
            <a:r>
              <a:rPr lang="pt-BR" dirty="0"/>
              <a:t>grau de obstrução </a:t>
            </a:r>
            <a:r>
              <a:rPr lang="pt-BR" dirty="0" smtClean="0"/>
              <a:t>de uma </a:t>
            </a:r>
            <a:r>
              <a:rPr lang="pt-BR" dirty="0"/>
              <a:t>artéria provoca mudanças quantitativas </a:t>
            </a:r>
            <a:r>
              <a:rPr lang="pt-BR" dirty="0" smtClean="0"/>
              <a:t>na oferta de </a:t>
            </a:r>
            <a:r>
              <a:rPr lang="pt-BR" dirty="0"/>
              <a:t>O</a:t>
            </a:r>
            <a:r>
              <a:rPr lang="pt-BR" baseline="-25000" dirty="0"/>
              <a:t>2</a:t>
            </a:r>
            <a:r>
              <a:rPr lang="pt-BR" dirty="0"/>
              <a:t>, </a:t>
            </a:r>
            <a:r>
              <a:rPr lang="pt-BR" dirty="0" smtClean="0"/>
              <a:t>de </a:t>
            </a:r>
            <a:r>
              <a:rPr lang="pt-BR" dirty="0"/>
              <a:t>modo que </a:t>
            </a:r>
            <a:r>
              <a:rPr lang="pt-BR" dirty="0" smtClean="0"/>
              <a:t>quanto </a:t>
            </a:r>
            <a:r>
              <a:rPr lang="pt-BR" dirty="0"/>
              <a:t>maior o grau de oclusão, maior o desenvolvimento da patologia. </a:t>
            </a:r>
          </a:p>
          <a:p>
            <a:endParaRPr lang="pt-BR" dirty="0"/>
          </a:p>
          <a:p>
            <a:endParaRPr lang="pt-BR" dirty="0"/>
          </a:p>
        </p:txBody>
      </p:sp>
    </p:spTree>
    <p:extLst>
      <p:ext uri="{BB962C8B-B14F-4D97-AF65-F5344CB8AC3E}">
        <p14:creationId xmlns:p14="http://schemas.microsoft.com/office/powerpoint/2010/main" val="3982186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Aterosclerose</a:t>
            </a:r>
            <a:endParaRPr lang="pt-BR" dirty="0"/>
          </a:p>
        </p:txBody>
      </p:sp>
      <p:sp>
        <p:nvSpPr>
          <p:cNvPr id="3" name="Espaço Reservado para Conteúdo 2"/>
          <p:cNvSpPr>
            <a:spLocks noGrp="1"/>
          </p:cNvSpPr>
          <p:nvPr>
            <p:ph sz="half" idx="1"/>
          </p:nvPr>
        </p:nvSpPr>
        <p:spPr>
          <a:solidFill>
            <a:schemeClr val="bg2"/>
          </a:solidFill>
          <a:ln w="38100">
            <a:solidFill>
              <a:srgbClr val="FF0000"/>
            </a:solidFill>
          </a:ln>
        </p:spPr>
        <p:txBody>
          <a:bodyPr/>
          <a:lstStyle/>
          <a:p>
            <a:r>
              <a:rPr lang="pt-BR" dirty="0"/>
              <a:t>A </a:t>
            </a:r>
            <a:r>
              <a:rPr lang="pt-BR" b="1" dirty="0"/>
              <a:t>aterosclerose</a:t>
            </a:r>
            <a:r>
              <a:rPr lang="pt-BR" dirty="0"/>
              <a:t> é a doença inflamatória que causa o acúmulo de placas de gordura, cálcio e outros materiais na parede das artérias, o que leva ao seu estreitamento e endurecimento. </a:t>
            </a:r>
          </a:p>
        </p:txBody>
      </p:sp>
      <p:pic>
        <p:nvPicPr>
          <p:cNvPr id="5" name="Espaço Reservado para Conteúdo 4"/>
          <p:cNvPicPr>
            <a:picLocks noGrp="1" noChangeAspect="1"/>
          </p:cNvPicPr>
          <p:nvPr>
            <p:ph sz="half" idx="2"/>
          </p:nvPr>
        </p:nvPicPr>
        <p:blipFill>
          <a:blip r:embed="rId2"/>
          <a:stretch>
            <a:fillRect/>
          </a:stretch>
        </p:blipFill>
        <p:spPr>
          <a:xfrm>
            <a:off x="4716016" y="2674294"/>
            <a:ext cx="4038600" cy="2823099"/>
          </a:xfrm>
          <a:prstGeom prst="rect">
            <a:avLst/>
          </a:prstGeom>
          <a:ln w="38100">
            <a:solidFill>
              <a:srgbClr val="FF0000"/>
            </a:solidFill>
          </a:ln>
        </p:spPr>
      </p:pic>
    </p:spTree>
    <p:extLst>
      <p:ext uri="{BB962C8B-B14F-4D97-AF65-F5344CB8AC3E}">
        <p14:creationId xmlns:p14="http://schemas.microsoft.com/office/powerpoint/2010/main" val="2993947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Aterosclerose</a:t>
            </a:r>
            <a:endParaRPr lang="pt-BR" dirty="0"/>
          </a:p>
        </p:txBody>
      </p:sp>
      <p:sp>
        <p:nvSpPr>
          <p:cNvPr id="3" name="Espaço Reservado para Conteúdo 2"/>
          <p:cNvSpPr>
            <a:spLocks noGrp="1"/>
          </p:cNvSpPr>
          <p:nvPr>
            <p:ph sz="half" idx="1"/>
          </p:nvPr>
        </p:nvSpPr>
        <p:spPr>
          <a:solidFill>
            <a:schemeClr val="bg2"/>
          </a:solidFill>
          <a:ln w="38100">
            <a:solidFill>
              <a:srgbClr val="FF0000"/>
            </a:solidFill>
          </a:ln>
        </p:spPr>
        <p:txBody>
          <a:bodyPr>
            <a:normAutofit fontScale="92500" lnSpcReduction="10000"/>
          </a:bodyPr>
          <a:lstStyle/>
          <a:p>
            <a:r>
              <a:rPr lang="pt-BR" dirty="0" smtClean="0"/>
              <a:t>Esse </a:t>
            </a:r>
            <a:r>
              <a:rPr lang="pt-BR" dirty="0"/>
              <a:t>acúmulo, chamado </a:t>
            </a:r>
            <a:r>
              <a:rPr lang="pt-BR" b="1" dirty="0"/>
              <a:t>ateroma</a:t>
            </a:r>
            <a:r>
              <a:rPr lang="pt-BR" dirty="0"/>
              <a:t>, obstrui o fluxo sanguíneo, podendo resultar em doenças graves como infarto do miocárdio e acidente vascular cerebral (AVC). A condição é provocada por fatores como colesterol alto, hipertensão e tabagismo. </a:t>
            </a:r>
          </a:p>
        </p:txBody>
      </p:sp>
      <p:pic>
        <p:nvPicPr>
          <p:cNvPr id="5" name="Espaço Reservado para Conteúdo 4"/>
          <p:cNvPicPr>
            <a:picLocks noGrp="1" noChangeAspect="1"/>
          </p:cNvPicPr>
          <p:nvPr>
            <p:ph sz="half" idx="2"/>
          </p:nvPr>
        </p:nvPicPr>
        <p:blipFill>
          <a:blip r:embed="rId2"/>
          <a:stretch>
            <a:fillRect/>
          </a:stretch>
        </p:blipFill>
        <p:spPr>
          <a:xfrm>
            <a:off x="4674367" y="1800808"/>
            <a:ext cx="4038600" cy="4572000"/>
          </a:xfrm>
          <a:prstGeom prst="rect">
            <a:avLst/>
          </a:prstGeom>
          <a:ln w="38100">
            <a:solidFill>
              <a:srgbClr val="FF0000"/>
            </a:solidFill>
          </a:ln>
        </p:spPr>
      </p:pic>
    </p:spTree>
    <p:extLst>
      <p:ext uri="{BB962C8B-B14F-4D97-AF65-F5344CB8AC3E}">
        <p14:creationId xmlns:p14="http://schemas.microsoft.com/office/powerpoint/2010/main" val="2127786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Placa Aterosclerótica</a:t>
            </a:r>
            <a:endParaRPr lang="pt-BR" dirty="0"/>
          </a:p>
        </p:txBody>
      </p:sp>
      <p:sp>
        <p:nvSpPr>
          <p:cNvPr id="3" name="Espaço Reservado para Conteúdo 2"/>
          <p:cNvSpPr>
            <a:spLocks noGrp="1"/>
          </p:cNvSpPr>
          <p:nvPr>
            <p:ph sz="half" idx="1"/>
          </p:nvPr>
        </p:nvSpPr>
        <p:spPr>
          <a:solidFill>
            <a:schemeClr val="bg2"/>
          </a:solidFill>
          <a:ln w="38100">
            <a:solidFill>
              <a:srgbClr val="FF0000"/>
            </a:solidFill>
          </a:ln>
        </p:spPr>
        <p:txBody>
          <a:bodyPr>
            <a:normAutofit fontScale="85000" lnSpcReduction="20000"/>
          </a:bodyPr>
          <a:lstStyle/>
          <a:p>
            <a:r>
              <a:rPr lang="pt-BR" dirty="0"/>
              <a:t>Uma </a:t>
            </a:r>
            <a:r>
              <a:rPr lang="pt-BR" b="1" dirty="0"/>
              <a:t>placa aterosclerótica </a:t>
            </a:r>
            <a:r>
              <a:rPr lang="pt-BR" dirty="0"/>
              <a:t>é um acúmulo de gordura, colesterol, cálcio e outras substâncias nas paredes das artérias, chamado de ateroma, que pode endurecer e estreitar o vaso sanguíneo, reduzindo o fluxo de sangue. Essa condição, conhecida como </a:t>
            </a:r>
            <a:r>
              <a:rPr lang="pt-BR" dirty="0">
                <a:hlinkClick r:id="rId2"/>
              </a:rPr>
              <a:t>aterosclerose</a:t>
            </a:r>
            <a:r>
              <a:rPr lang="pt-BR" dirty="0"/>
              <a:t>, pode levar a doenças cardiovasculares graves, como infarto e AVC. </a:t>
            </a:r>
          </a:p>
        </p:txBody>
      </p:sp>
      <p:pic>
        <p:nvPicPr>
          <p:cNvPr id="5" name="Espaço Reservado para Conteúdo 4"/>
          <p:cNvPicPr>
            <a:picLocks noGrp="1" noChangeAspect="1"/>
          </p:cNvPicPr>
          <p:nvPr>
            <p:ph sz="half" idx="2"/>
          </p:nvPr>
        </p:nvPicPr>
        <p:blipFill>
          <a:blip r:embed="rId3"/>
          <a:stretch>
            <a:fillRect/>
          </a:stretch>
        </p:blipFill>
        <p:spPr>
          <a:xfrm>
            <a:off x="4648200" y="2734260"/>
            <a:ext cx="4038600" cy="2702342"/>
          </a:xfrm>
          <a:prstGeom prst="rect">
            <a:avLst/>
          </a:prstGeom>
          <a:ln w="38100">
            <a:solidFill>
              <a:srgbClr val="FF0000"/>
            </a:solidFill>
          </a:ln>
        </p:spPr>
      </p:pic>
    </p:spTree>
    <p:extLst>
      <p:ext uri="{BB962C8B-B14F-4D97-AF65-F5344CB8AC3E}">
        <p14:creationId xmlns:p14="http://schemas.microsoft.com/office/powerpoint/2010/main" val="2493044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Placa Aterosclerótica</a:t>
            </a:r>
            <a:endParaRPr lang="pt-BR" dirty="0"/>
          </a:p>
        </p:txBody>
      </p:sp>
      <p:sp>
        <p:nvSpPr>
          <p:cNvPr id="3" name="Espaço Reservado para Conteúdo 2"/>
          <p:cNvSpPr>
            <a:spLocks noGrp="1"/>
          </p:cNvSpPr>
          <p:nvPr>
            <p:ph sz="half" idx="1"/>
          </p:nvPr>
        </p:nvSpPr>
        <p:spPr>
          <a:solidFill>
            <a:schemeClr val="bg2"/>
          </a:solidFill>
          <a:ln w="38100">
            <a:solidFill>
              <a:srgbClr val="FF0000"/>
            </a:solidFill>
          </a:ln>
        </p:spPr>
        <p:txBody>
          <a:bodyPr>
            <a:normAutofit fontScale="85000" lnSpcReduction="20000"/>
          </a:bodyPr>
          <a:lstStyle/>
          <a:p>
            <a:pPr>
              <a:buFont typeface="Arial" panose="020B0604020202020204" pitchFamily="34" charset="0"/>
              <a:buChar char="•"/>
            </a:pPr>
            <a:r>
              <a:rPr lang="pt-BR" b="1" dirty="0" smtClean="0">
                <a:solidFill>
                  <a:srgbClr val="001D35"/>
                </a:solidFill>
                <a:latin typeface="Google Sans"/>
              </a:rPr>
              <a:t>Composição</a:t>
            </a:r>
            <a:r>
              <a:rPr lang="pt-BR" b="1" dirty="0">
                <a:solidFill>
                  <a:srgbClr val="001D35"/>
                </a:solidFill>
                <a:latin typeface="Google Sans"/>
              </a:rPr>
              <a:t>:</a:t>
            </a:r>
            <a:r>
              <a:rPr lang="pt-BR" dirty="0">
                <a:solidFill>
                  <a:srgbClr val="001D35"/>
                </a:solidFill>
                <a:latin typeface="Google Sans"/>
              </a:rPr>
              <a:t> </a:t>
            </a:r>
          </a:p>
          <a:p>
            <a:pPr fontAlgn="ctr">
              <a:buFont typeface="Arial" panose="020B0604020202020204" pitchFamily="34" charset="0"/>
              <a:buChar char="•"/>
            </a:pPr>
            <a:r>
              <a:rPr lang="pt-BR" dirty="0">
                <a:solidFill>
                  <a:srgbClr val="001D35"/>
                </a:solidFill>
                <a:latin typeface="Google Sans"/>
              </a:rPr>
              <a:t>Placas ateroscleróticas são feitas de gordura, colesterol, cálcio, tecido fibroso e células inflamatórias</a:t>
            </a:r>
            <a:r>
              <a:rPr lang="pt-BR" dirty="0" smtClean="0">
                <a:solidFill>
                  <a:srgbClr val="001D35"/>
                </a:solidFill>
                <a:latin typeface="Google Sans"/>
              </a:rPr>
              <a:t>.</a:t>
            </a:r>
          </a:p>
          <a:p>
            <a:pPr marL="118872" indent="0" fontAlgn="ctr">
              <a:buNone/>
            </a:pPr>
            <a:r>
              <a:rPr lang="pt-BR" dirty="0">
                <a:solidFill>
                  <a:srgbClr val="001D35"/>
                </a:solidFill>
                <a:latin typeface="Google Sans"/>
              </a:rPr>
              <a:t> </a:t>
            </a:r>
            <a:endParaRPr lang="pt-BR" dirty="0">
              <a:solidFill>
                <a:srgbClr val="0B57D0"/>
              </a:solidFill>
              <a:latin typeface="Google Sans"/>
            </a:endParaRPr>
          </a:p>
          <a:p>
            <a:pPr>
              <a:buFont typeface="Arial" panose="020B0604020202020204" pitchFamily="34" charset="0"/>
              <a:buChar char="•"/>
            </a:pPr>
            <a:r>
              <a:rPr lang="pt-BR" b="1" dirty="0">
                <a:solidFill>
                  <a:srgbClr val="001D35"/>
                </a:solidFill>
                <a:latin typeface="Google Sans"/>
              </a:rPr>
              <a:t>Formação:</a:t>
            </a:r>
            <a:r>
              <a:rPr lang="pt-BR" dirty="0">
                <a:solidFill>
                  <a:srgbClr val="001D35"/>
                </a:solidFill>
                <a:latin typeface="Google Sans"/>
              </a:rPr>
              <a:t> </a:t>
            </a:r>
          </a:p>
          <a:p>
            <a:pPr>
              <a:buFont typeface="Arial" panose="020B0604020202020204" pitchFamily="34" charset="0"/>
              <a:buChar char="•"/>
            </a:pPr>
            <a:r>
              <a:rPr lang="pt-BR" dirty="0">
                <a:solidFill>
                  <a:srgbClr val="001D35"/>
                </a:solidFill>
                <a:latin typeface="Google Sans"/>
              </a:rPr>
              <a:t>A placa se forma devido a danos repetidos nas paredes das artérias, permitindo que essas substâncias se acumulem com o tempo. </a:t>
            </a:r>
          </a:p>
          <a:p>
            <a:endParaRPr lang="pt-BR" dirty="0"/>
          </a:p>
        </p:txBody>
      </p:sp>
      <p:pic>
        <p:nvPicPr>
          <p:cNvPr id="5" name="Espaço Reservado para Conteúdo 4"/>
          <p:cNvPicPr>
            <a:picLocks noGrp="1" noChangeAspect="1"/>
          </p:cNvPicPr>
          <p:nvPr>
            <p:ph sz="half" idx="2"/>
          </p:nvPr>
        </p:nvPicPr>
        <p:blipFill>
          <a:blip r:embed="rId2"/>
          <a:stretch>
            <a:fillRect/>
          </a:stretch>
        </p:blipFill>
        <p:spPr>
          <a:xfrm>
            <a:off x="4884777" y="2429660"/>
            <a:ext cx="3789447" cy="3312367"/>
          </a:xfrm>
          <a:prstGeom prst="rect">
            <a:avLst/>
          </a:prstGeom>
          <a:ln w="38100">
            <a:solidFill>
              <a:srgbClr val="FF0000"/>
            </a:solidFill>
          </a:ln>
        </p:spPr>
      </p:pic>
    </p:spTree>
    <p:extLst>
      <p:ext uri="{BB962C8B-B14F-4D97-AF65-F5344CB8AC3E}">
        <p14:creationId xmlns:p14="http://schemas.microsoft.com/office/powerpoint/2010/main" val="697708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Insuficiência Cardíaca: Prevalência</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a:bodyPr>
          <a:lstStyle/>
          <a:p>
            <a:r>
              <a:rPr lang="pt-BR" b="1" dirty="0"/>
              <a:t>Dados e </a:t>
            </a:r>
            <a:r>
              <a:rPr lang="pt-BR" b="1" dirty="0" smtClean="0"/>
              <a:t>tendências:</a:t>
            </a:r>
            <a:endParaRPr lang="pt-BR" b="1" dirty="0"/>
          </a:p>
          <a:p>
            <a:r>
              <a:rPr lang="pt-BR" b="1" dirty="0"/>
              <a:t>População adulta</a:t>
            </a:r>
            <a:r>
              <a:rPr lang="pt-BR" dirty="0"/>
              <a:t>: A prevalência geral de IC na população adulta brasileira varia </a:t>
            </a:r>
            <a:r>
              <a:rPr lang="pt-BR" b="1" dirty="0"/>
              <a:t>entre 1% e 2%.</a:t>
            </a:r>
          </a:p>
          <a:p>
            <a:r>
              <a:rPr lang="pt-BR" b="1" dirty="0"/>
              <a:t>Idosos</a:t>
            </a:r>
            <a:r>
              <a:rPr lang="pt-BR" dirty="0"/>
              <a:t>: A prevalência cresce acentuadamente com o avanço da idade, atingindo </a:t>
            </a:r>
            <a:r>
              <a:rPr lang="pt-BR" b="1" dirty="0"/>
              <a:t>mais de 10% </a:t>
            </a:r>
            <a:r>
              <a:rPr lang="pt-BR" dirty="0"/>
              <a:t>entre pessoas acima dos 70 anos.</a:t>
            </a:r>
          </a:p>
          <a:p>
            <a:r>
              <a:rPr lang="pt-BR" b="1" dirty="0"/>
              <a:t>Novos casos</a:t>
            </a:r>
            <a:r>
              <a:rPr lang="pt-BR" dirty="0"/>
              <a:t>: Anualmente, cerca de </a:t>
            </a:r>
            <a:r>
              <a:rPr lang="pt-BR" b="1" dirty="0"/>
              <a:t>240 mil novos </a:t>
            </a:r>
            <a:r>
              <a:rPr lang="pt-BR" dirty="0"/>
              <a:t>casos são diagnosticados no país.</a:t>
            </a:r>
          </a:p>
          <a:p>
            <a:endParaRPr lang="pt-BR" dirty="0"/>
          </a:p>
        </p:txBody>
      </p:sp>
    </p:spTree>
    <p:extLst>
      <p:ext uri="{BB962C8B-B14F-4D97-AF65-F5344CB8AC3E}">
        <p14:creationId xmlns:p14="http://schemas.microsoft.com/office/powerpoint/2010/main" val="3128631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Placa Aterosclerótica</a:t>
            </a:r>
            <a:endParaRPr lang="pt-BR" dirty="0"/>
          </a:p>
        </p:txBody>
      </p:sp>
      <p:sp>
        <p:nvSpPr>
          <p:cNvPr id="3" name="Espaço Reservado para Conteúdo 2"/>
          <p:cNvSpPr>
            <a:spLocks noGrp="1"/>
          </p:cNvSpPr>
          <p:nvPr>
            <p:ph idx="1"/>
          </p:nvPr>
        </p:nvSpPr>
        <p:spPr>
          <a:solidFill>
            <a:schemeClr val="bg2"/>
          </a:solidFill>
          <a:ln w="38100">
            <a:solidFill>
              <a:srgbClr val="FF0000"/>
            </a:solidFill>
          </a:ln>
        </p:spPr>
        <p:txBody>
          <a:bodyPr>
            <a:normAutofit fontScale="85000" lnSpcReduction="10000"/>
          </a:bodyPr>
          <a:lstStyle/>
          <a:p>
            <a:r>
              <a:rPr lang="pt-BR" b="1" dirty="0" smtClean="0"/>
              <a:t>Consequências</a:t>
            </a:r>
            <a:r>
              <a:rPr lang="pt-BR" dirty="0" smtClean="0"/>
              <a:t>:</a:t>
            </a:r>
            <a:endParaRPr lang="pt-BR" dirty="0"/>
          </a:p>
          <a:p>
            <a:r>
              <a:rPr lang="pt-BR" b="1" dirty="0"/>
              <a:t>Estreitamento das artérias</a:t>
            </a:r>
            <a:r>
              <a:rPr lang="pt-BR" dirty="0"/>
              <a:t>: O acúmulo de placas pode endurecer e enrijecer as artérias, estreitando seu diâmetro e restringindo o fluxo sanguíneo. </a:t>
            </a:r>
          </a:p>
          <a:p>
            <a:r>
              <a:rPr lang="pt-BR" b="1" dirty="0"/>
              <a:t>Redução do fluxo sanguíneo</a:t>
            </a:r>
            <a:r>
              <a:rPr lang="pt-BR" dirty="0"/>
              <a:t>: A obstrução pode comprometer o fornecimento de oxigênio e nutrientes para órgãos importantes. </a:t>
            </a:r>
          </a:p>
          <a:p>
            <a:r>
              <a:rPr lang="pt-BR" b="1" dirty="0"/>
              <a:t>Risco de eventos cardiovasculares</a:t>
            </a:r>
            <a:r>
              <a:rPr lang="pt-BR" dirty="0"/>
              <a:t>: Se a placa se romper, pode causar a formação de um coágulo sanguíneo que bloqueia o fluxo, levando a um infarto ou a um AVC (acidente vascular cerebral). </a:t>
            </a:r>
          </a:p>
        </p:txBody>
      </p:sp>
    </p:spTree>
    <p:extLst>
      <p:ext uri="{BB962C8B-B14F-4D97-AF65-F5344CB8AC3E}">
        <p14:creationId xmlns:p14="http://schemas.microsoft.com/office/powerpoint/2010/main" val="42447387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Cardiopatia Isquêmica</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lnSpcReduction="10000"/>
          </a:bodyPr>
          <a:lstStyle/>
          <a:p>
            <a:r>
              <a:rPr lang="pt-BR" b="1" dirty="0"/>
              <a:t>Fatores de risco da </a:t>
            </a:r>
            <a:r>
              <a:rPr lang="pt-BR" b="1" dirty="0" smtClean="0"/>
              <a:t>cardiopatia </a:t>
            </a:r>
            <a:r>
              <a:rPr lang="pt-BR" b="1" dirty="0"/>
              <a:t>isquêmica</a:t>
            </a:r>
          </a:p>
          <a:p>
            <a:r>
              <a:rPr lang="pt-BR" dirty="0"/>
              <a:t>Como discutido anteriormente, as placas relacionadas à aterosclerose coronariana, estão intimamente interligadas ao desenvolvimento de doença isquêmica do coração, de modo que diversas condições podem desencadear o aparecimento dessas placas, sendo essas condições denominadas fatores de risco, dentre os quais pode-se citar:</a:t>
            </a:r>
          </a:p>
          <a:p>
            <a:endParaRPr lang="pt-BR" dirty="0"/>
          </a:p>
        </p:txBody>
      </p:sp>
    </p:spTree>
    <p:extLst>
      <p:ext uri="{BB962C8B-B14F-4D97-AF65-F5344CB8AC3E}">
        <p14:creationId xmlns:p14="http://schemas.microsoft.com/office/powerpoint/2010/main" val="2947733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Fatores de Risco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lstStyle/>
          <a:p>
            <a:r>
              <a:rPr lang="pt-BR" dirty="0"/>
              <a:t>Os fatores de risco cardiovascular são fatores modificáveis (tabagismo, colesterol alto, hipertensão, obesidade, diabetes, sedentarismo, má alimentação, estresse e uso de contraceptivos) e não modificáveis (idade, sexo, histórico familiar e etnia) que aumentam a probabilidade de desenvolver doenças do coração. </a:t>
            </a:r>
          </a:p>
        </p:txBody>
      </p:sp>
    </p:spTree>
    <p:extLst>
      <p:ext uri="{BB962C8B-B14F-4D97-AF65-F5344CB8AC3E}">
        <p14:creationId xmlns:p14="http://schemas.microsoft.com/office/powerpoint/2010/main" val="167494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Fatores de risco modificáveis</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62500" lnSpcReduction="20000"/>
          </a:bodyPr>
          <a:lstStyle/>
          <a:p>
            <a:pPr marL="0" lvl="0" indent="0" eaLnBrk="0" fontAlgn="base" hangingPunct="0">
              <a:spcBef>
                <a:spcPct val="0"/>
              </a:spcBef>
              <a:spcAft>
                <a:spcPct val="0"/>
              </a:spcAft>
              <a:buClrTx/>
              <a:buSzTx/>
              <a:buNone/>
            </a:pPr>
            <a:r>
              <a:rPr lang="pt-BR" altLang="pt-BR" dirty="0" smtClean="0">
                <a:solidFill>
                  <a:srgbClr val="001D35"/>
                </a:solidFill>
                <a:latin typeface="Google Sans"/>
              </a:rPr>
              <a:t>   Estes </a:t>
            </a:r>
            <a:r>
              <a:rPr lang="pt-BR" altLang="pt-BR" dirty="0">
                <a:solidFill>
                  <a:srgbClr val="001D35"/>
                </a:solidFill>
                <a:latin typeface="Google Sans"/>
              </a:rPr>
              <a:t>são fatores que podem ser alterados com mudanças no </a:t>
            </a:r>
            <a:r>
              <a:rPr lang="pt-BR" altLang="pt-BR" dirty="0" smtClean="0">
                <a:solidFill>
                  <a:srgbClr val="001D35"/>
                </a:solidFill>
                <a:latin typeface="Google Sans"/>
              </a:rPr>
              <a:t>estilo</a:t>
            </a: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a:t>
            </a:r>
            <a:r>
              <a:rPr lang="pt-BR" altLang="pt-BR" dirty="0">
                <a:solidFill>
                  <a:srgbClr val="001D35"/>
                </a:solidFill>
                <a:latin typeface="Google Sans"/>
              </a:rPr>
              <a:t>de vida e/ou tratamento médico</a:t>
            </a:r>
            <a:r>
              <a:rPr lang="pt-BR" altLang="pt-BR" dirty="0" smtClean="0">
                <a:solidFill>
                  <a:srgbClr val="001D35"/>
                </a:solidFill>
                <a:latin typeface="Google Sans"/>
              </a:rPr>
              <a:t>:</a:t>
            </a:r>
          </a:p>
          <a:p>
            <a:pPr marL="0" lvl="0" indent="0" eaLnBrk="0" fontAlgn="base" hangingPunct="0">
              <a:spcBef>
                <a:spcPct val="0"/>
              </a:spcBef>
              <a:spcAft>
                <a:spcPct val="0"/>
              </a:spcAft>
              <a:buClrTx/>
              <a:buSzTx/>
              <a:buNone/>
            </a:pPr>
            <a:r>
              <a:rPr lang="pt-BR" altLang="pt-BR" dirty="0">
                <a:solidFill>
                  <a:srgbClr val="001D35"/>
                </a:solidFill>
                <a:latin typeface="Google Sans"/>
              </a:rPr>
              <a:t> </a:t>
            </a:r>
          </a:p>
          <a:p>
            <a:pPr marL="0" lvl="0" indent="0" eaLnBrk="0" fontAlgn="base" hangingPunct="0">
              <a:spcBef>
                <a:spcPct val="0"/>
              </a:spcBef>
              <a:spcAft>
                <a:spcPct val="0"/>
              </a:spcAft>
              <a:buClrTx/>
              <a:buSzTx/>
              <a:buFontTx/>
              <a:buChar char="•"/>
            </a:pPr>
            <a:r>
              <a:rPr lang="pt-BR" altLang="pt-BR" b="1" dirty="0">
                <a:solidFill>
                  <a:srgbClr val="001D35"/>
                </a:solidFill>
                <a:latin typeface="Google Sans"/>
              </a:rPr>
              <a:t> TABAGISMO:</a:t>
            </a:r>
            <a:r>
              <a:rPr lang="pt-BR" altLang="pt-BR" dirty="0">
                <a:solidFill>
                  <a:srgbClr val="001D35"/>
                </a:solidFill>
                <a:latin typeface="Google Sans"/>
              </a:rPr>
              <a:t> É um dos principais fatores de risco, tanto </a:t>
            </a:r>
            <a:r>
              <a:rPr lang="pt-BR" altLang="pt-BR" dirty="0" smtClean="0">
                <a:solidFill>
                  <a:srgbClr val="001D35"/>
                </a:solidFill>
                <a:latin typeface="Google Sans"/>
              </a:rPr>
              <a:t>para</a:t>
            </a: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fumantes ativos </a:t>
            </a:r>
            <a:r>
              <a:rPr lang="pt-BR" altLang="pt-BR" dirty="0">
                <a:solidFill>
                  <a:srgbClr val="001D35"/>
                </a:solidFill>
                <a:latin typeface="Google Sans"/>
              </a:rPr>
              <a:t>quanto para </a:t>
            </a:r>
            <a:r>
              <a:rPr lang="pt-BR" altLang="pt-BR" dirty="0" smtClean="0">
                <a:solidFill>
                  <a:srgbClr val="001D35"/>
                </a:solidFill>
                <a:latin typeface="Google Sans"/>
              </a:rPr>
              <a:t>passivos</a:t>
            </a:r>
            <a:r>
              <a:rPr lang="pt-BR" altLang="pt-BR" dirty="0">
                <a:solidFill>
                  <a:srgbClr val="001D35"/>
                </a:solidFill>
                <a:latin typeface="Google Sans"/>
              </a:rPr>
              <a:t>. </a:t>
            </a:r>
          </a:p>
          <a:p>
            <a:pPr marL="0" lvl="0" indent="0" eaLnBrk="0" fontAlgn="base" hangingPunct="0">
              <a:spcBef>
                <a:spcPct val="0"/>
              </a:spcBef>
              <a:spcAft>
                <a:spcPct val="0"/>
              </a:spcAft>
              <a:buClrTx/>
              <a:buSzTx/>
              <a:buNone/>
            </a:pPr>
            <a:endParaRPr lang="pt-BR" altLang="pt-BR" dirty="0">
              <a:solidFill>
                <a:srgbClr val="001D35"/>
              </a:solidFill>
              <a:latin typeface="Google Sans"/>
            </a:endParaRPr>
          </a:p>
          <a:p>
            <a:pPr marL="0" lvl="0" indent="0" eaLnBrk="0" fontAlgn="base" hangingPunct="0">
              <a:spcBef>
                <a:spcPct val="0"/>
              </a:spcBef>
              <a:spcAft>
                <a:spcPct val="0"/>
              </a:spcAft>
              <a:buClrTx/>
              <a:buSzTx/>
              <a:buFontTx/>
              <a:buChar char="•"/>
            </a:pPr>
            <a:r>
              <a:rPr lang="pt-BR" altLang="pt-BR" b="1" dirty="0">
                <a:solidFill>
                  <a:srgbClr val="001D35"/>
                </a:solidFill>
                <a:latin typeface="Google Sans"/>
              </a:rPr>
              <a:t> DISLIPIDEMIA:</a:t>
            </a:r>
            <a:r>
              <a:rPr lang="pt-BR" altLang="pt-BR" dirty="0">
                <a:solidFill>
                  <a:srgbClr val="001D35"/>
                </a:solidFill>
                <a:latin typeface="Google Sans"/>
              </a:rPr>
              <a:t> Níveis elevados de colesterol, especialmente o "ruim" (LDL), podem levar à formação de placas de gordura </a:t>
            </a:r>
            <a:r>
              <a:rPr lang="pt-BR" altLang="pt-BR" dirty="0" smtClean="0">
                <a:solidFill>
                  <a:srgbClr val="001D35"/>
                </a:solidFill>
                <a:latin typeface="Google Sans"/>
              </a:rPr>
              <a:t>nas artérias.</a:t>
            </a:r>
            <a:endParaRPr lang="pt-BR" altLang="pt-BR" dirty="0">
              <a:solidFill>
                <a:srgbClr val="001D35"/>
              </a:solidFill>
              <a:latin typeface="Google Sans"/>
            </a:endParaRPr>
          </a:p>
          <a:p>
            <a:pPr marL="0" lvl="0" indent="0" eaLnBrk="0" fontAlgn="base" hangingPunct="0">
              <a:spcBef>
                <a:spcPct val="0"/>
              </a:spcBef>
              <a:spcAft>
                <a:spcPct val="0"/>
              </a:spcAft>
              <a:buClrTx/>
              <a:buSzTx/>
              <a:buNone/>
            </a:pPr>
            <a:r>
              <a:rPr lang="pt-BR" altLang="pt-BR" dirty="0">
                <a:solidFill>
                  <a:srgbClr val="001D35"/>
                </a:solidFill>
                <a:latin typeface="Google Sans"/>
              </a:rPr>
              <a:t> </a:t>
            </a:r>
          </a:p>
          <a:p>
            <a:pPr marL="0" lvl="0" indent="0" eaLnBrk="0" fontAlgn="base" hangingPunct="0">
              <a:spcBef>
                <a:spcPct val="0"/>
              </a:spcBef>
              <a:spcAft>
                <a:spcPct val="0"/>
              </a:spcAft>
              <a:buClrTx/>
              <a:buSzTx/>
              <a:buFontTx/>
              <a:buChar char="•"/>
            </a:pPr>
            <a:r>
              <a:rPr lang="pt-BR" altLang="pt-BR" b="1" dirty="0">
                <a:solidFill>
                  <a:srgbClr val="001D35"/>
                </a:solidFill>
                <a:latin typeface="Google Sans"/>
              </a:rPr>
              <a:t> HIPERTENSÃO ARTERIAL:</a:t>
            </a:r>
            <a:r>
              <a:rPr lang="pt-BR" altLang="pt-BR" dirty="0">
                <a:solidFill>
                  <a:srgbClr val="001D35"/>
                </a:solidFill>
                <a:latin typeface="Google Sans"/>
              </a:rPr>
              <a:t> Pressão arterial acima do normal é </a:t>
            </a:r>
            <a:r>
              <a:rPr lang="pt-BR" altLang="pt-BR" dirty="0" smtClean="0">
                <a:solidFill>
                  <a:srgbClr val="001D35"/>
                </a:solidFill>
                <a:latin typeface="Google Sans"/>
              </a:rPr>
              <a:t>um</a:t>
            </a: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a:t>
            </a:r>
            <a:r>
              <a:rPr lang="pt-BR" altLang="pt-BR" dirty="0">
                <a:solidFill>
                  <a:srgbClr val="001D35"/>
                </a:solidFill>
                <a:latin typeface="Google Sans"/>
              </a:rPr>
              <a:t>dos principais fatores de risco e sua prevalência aumenta com a </a:t>
            </a:r>
            <a:endParaRPr lang="pt-BR" altLang="pt-BR" dirty="0" smtClean="0">
              <a:solidFill>
                <a:srgbClr val="001D35"/>
              </a:solidFill>
              <a:latin typeface="Google Sans"/>
            </a:endParaRP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idade</a:t>
            </a:r>
            <a:r>
              <a:rPr lang="pt-BR" altLang="pt-BR" dirty="0">
                <a:solidFill>
                  <a:srgbClr val="001D35"/>
                </a:solidFill>
                <a:latin typeface="Google Sans"/>
              </a:rPr>
              <a:t>.</a:t>
            </a:r>
          </a:p>
          <a:p>
            <a:pPr marL="0" lvl="0" indent="0" eaLnBrk="0" fontAlgn="base" hangingPunct="0">
              <a:spcBef>
                <a:spcPct val="0"/>
              </a:spcBef>
              <a:spcAft>
                <a:spcPct val="0"/>
              </a:spcAft>
              <a:buClrTx/>
              <a:buSzTx/>
              <a:buNone/>
            </a:pPr>
            <a:r>
              <a:rPr lang="pt-BR" altLang="pt-BR" dirty="0">
                <a:solidFill>
                  <a:srgbClr val="001D35"/>
                </a:solidFill>
                <a:latin typeface="Google Sans"/>
              </a:rPr>
              <a:t> </a:t>
            </a:r>
          </a:p>
          <a:p>
            <a:pPr marL="0" lvl="0" indent="0" eaLnBrk="0" fontAlgn="base" hangingPunct="0">
              <a:spcBef>
                <a:spcPct val="0"/>
              </a:spcBef>
              <a:spcAft>
                <a:spcPct val="0"/>
              </a:spcAft>
              <a:buClrTx/>
              <a:buSzTx/>
              <a:buFontTx/>
              <a:buChar char="•"/>
            </a:pPr>
            <a:r>
              <a:rPr lang="pt-BR" altLang="pt-BR" b="1" dirty="0">
                <a:solidFill>
                  <a:srgbClr val="001D35"/>
                </a:solidFill>
                <a:latin typeface="Google Sans"/>
              </a:rPr>
              <a:t> </a:t>
            </a:r>
            <a:r>
              <a:rPr lang="pt-BR" altLang="pt-BR" b="1" dirty="0" smtClean="0">
                <a:solidFill>
                  <a:srgbClr val="001D35"/>
                </a:solidFill>
                <a:latin typeface="Google Sans"/>
              </a:rPr>
              <a:t>OBESIDADE </a:t>
            </a:r>
            <a:r>
              <a:rPr lang="pt-BR" altLang="pt-BR" b="1" dirty="0">
                <a:solidFill>
                  <a:srgbClr val="001D35"/>
                </a:solidFill>
                <a:latin typeface="Google Sans"/>
              </a:rPr>
              <a:t>E SOBREPESO:</a:t>
            </a:r>
            <a:r>
              <a:rPr lang="pt-BR" altLang="pt-BR" dirty="0">
                <a:solidFill>
                  <a:srgbClr val="001D35"/>
                </a:solidFill>
                <a:latin typeface="Google Sans"/>
              </a:rPr>
              <a:t> Especialmente a </a:t>
            </a:r>
            <a:r>
              <a:rPr lang="pt-BR" altLang="pt-BR" dirty="0" smtClean="0">
                <a:solidFill>
                  <a:srgbClr val="001D35"/>
                </a:solidFill>
                <a:latin typeface="Google Sans"/>
              </a:rPr>
              <a:t>obesidade</a:t>
            </a: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a:t>
            </a:r>
            <a:r>
              <a:rPr lang="pt-BR" altLang="pt-BR" dirty="0">
                <a:solidFill>
                  <a:srgbClr val="001D35"/>
                </a:solidFill>
                <a:latin typeface="Google Sans"/>
              </a:rPr>
              <a:t>abdominal, está diretamente ligada a um maior risco de doenças </a:t>
            </a:r>
            <a:endParaRPr lang="pt-BR" altLang="pt-BR" dirty="0" smtClean="0">
              <a:solidFill>
                <a:srgbClr val="001D35"/>
              </a:solidFill>
              <a:latin typeface="Google Sans"/>
            </a:endParaRP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cardíacas</a:t>
            </a:r>
            <a:r>
              <a:rPr lang="pt-BR" altLang="pt-BR" dirty="0">
                <a:solidFill>
                  <a:srgbClr val="001D35"/>
                </a:solidFill>
                <a:latin typeface="Google Sans"/>
              </a:rPr>
              <a:t>.</a:t>
            </a:r>
          </a:p>
          <a:p>
            <a:pPr marL="118872" indent="0">
              <a:buNone/>
            </a:pPr>
            <a:endParaRPr lang="pt-BR" dirty="0"/>
          </a:p>
        </p:txBody>
      </p:sp>
    </p:spTree>
    <p:extLst>
      <p:ext uri="{BB962C8B-B14F-4D97-AF65-F5344CB8AC3E}">
        <p14:creationId xmlns:p14="http://schemas.microsoft.com/office/powerpoint/2010/main" val="22127328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Fatores de risco modificáveis</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62500" lnSpcReduction="20000"/>
          </a:bodyPr>
          <a:lstStyle/>
          <a:p>
            <a:pPr marL="0" lvl="0" indent="0" eaLnBrk="0" fontAlgn="base" hangingPunct="0">
              <a:spcBef>
                <a:spcPct val="0"/>
              </a:spcBef>
              <a:spcAft>
                <a:spcPct val="0"/>
              </a:spcAft>
              <a:buClrTx/>
              <a:buSzTx/>
              <a:buFontTx/>
              <a:buChar char="•"/>
            </a:pPr>
            <a:r>
              <a:rPr lang="pt-BR" altLang="pt-BR" b="1" dirty="0" smtClean="0">
                <a:solidFill>
                  <a:srgbClr val="001D35"/>
                </a:solidFill>
                <a:latin typeface="Google Sans"/>
              </a:rPr>
              <a:t> DIABETES </a:t>
            </a:r>
            <a:r>
              <a:rPr lang="pt-BR" altLang="pt-BR" b="1" dirty="0">
                <a:solidFill>
                  <a:srgbClr val="001D35"/>
                </a:solidFill>
                <a:latin typeface="Google Sans"/>
              </a:rPr>
              <a:t>E SÍNDROME METABÓLICA: </a:t>
            </a:r>
            <a:r>
              <a:rPr lang="pt-BR" altLang="pt-BR" dirty="0">
                <a:solidFill>
                  <a:srgbClr val="001D35"/>
                </a:solidFill>
                <a:latin typeface="Google Sans"/>
              </a:rPr>
              <a:t>O diabetes é um fator </a:t>
            </a:r>
            <a:r>
              <a:rPr lang="pt-BR" altLang="pt-BR" dirty="0" smtClean="0">
                <a:solidFill>
                  <a:srgbClr val="001D35"/>
                </a:solidFill>
                <a:latin typeface="Google Sans"/>
              </a:rPr>
              <a:t>de</a:t>
            </a: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a:t>
            </a:r>
            <a:r>
              <a:rPr lang="pt-BR" altLang="pt-BR" dirty="0">
                <a:solidFill>
                  <a:srgbClr val="001D35"/>
                </a:solidFill>
                <a:latin typeface="Google Sans"/>
              </a:rPr>
              <a:t>risco reconhecido e controlá-lo é fundamental para a redução </a:t>
            </a:r>
            <a:r>
              <a:rPr lang="pt-BR" altLang="pt-BR" dirty="0" smtClean="0">
                <a:solidFill>
                  <a:srgbClr val="001D35"/>
                </a:solidFill>
                <a:latin typeface="Google Sans"/>
              </a:rPr>
              <a:t>de</a:t>
            </a: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a:t>
            </a:r>
            <a:r>
              <a:rPr lang="pt-BR" altLang="pt-BR" dirty="0">
                <a:solidFill>
                  <a:srgbClr val="001D35"/>
                </a:solidFill>
                <a:latin typeface="Google Sans"/>
              </a:rPr>
              <a:t>complicações </a:t>
            </a:r>
            <a:r>
              <a:rPr lang="pt-BR" altLang="pt-BR" dirty="0" smtClean="0">
                <a:solidFill>
                  <a:srgbClr val="001D35"/>
                </a:solidFill>
                <a:latin typeface="Google Sans"/>
              </a:rPr>
              <a:t>cardiovasculares.</a:t>
            </a:r>
            <a:endParaRPr lang="pt-BR" altLang="pt-BR" dirty="0">
              <a:solidFill>
                <a:srgbClr val="001D35"/>
              </a:solidFill>
              <a:latin typeface="Google Sans"/>
            </a:endParaRPr>
          </a:p>
          <a:p>
            <a:pPr marL="0" lvl="0" indent="0" eaLnBrk="0" fontAlgn="base" hangingPunct="0">
              <a:spcBef>
                <a:spcPct val="0"/>
              </a:spcBef>
              <a:spcAft>
                <a:spcPct val="0"/>
              </a:spcAft>
              <a:buClrTx/>
              <a:buSzTx/>
              <a:buNone/>
            </a:pPr>
            <a:r>
              <a:rPr lang="pt-BR" altLang="pt-BR" dirty="0">
                <a:solidFill>
                  <a:srgbClr val="001D35"/>
                </a:solidFill>
                <a:latin typeface="Google Sans"/>
              </a:rPr>
              <a:t> </a:t>
            </a:r>
          </a:p>
          <a:p>
            <a:pPr marL="0" lvl="0" indent="0" eaLnBrk="0" fontAlgn="base" hangingPunct="0">
              <a:spcBef>
                <a:spcPct val="0"/>
              </a:spcBef>
              <a:spcAft>
                <a:spcPct val="0"/>
              </a:spcAft>
              <a:buClrTx/>
              <a:buSzTx/>
              <a:buFontTx/>
              <a:buChar char="•"/>
            </a:pPr>
            <a:r>
              <a:rPr lang="pt-BR" altLang="pt-BR" b="1" dirty="0">
                <a:solidFill>
                  <a:srgbClr val="001D35"/>
                </a:solidFill>
                <a:latin typeface="Google Sans"/>
              </a:rPr>
              <a:t> SEDENTARISMO: </a:t>
            </a:r>
            <a:r>
              <a:rPr lang="pt-BR" altLang="pt-BR" dirty="0">
                <a:solidFill>
                  <a:srgbClr val="001D35"/>
                </a:solidFill>
                <a:latin typeface="Google Sans"/>
              </a:rPr>
              <a:t>A falta de atividade física prejudica a circulação, </a:t>
            </a:r>
            <a:r>
              <a:rPr lang="pt-BR" altLang="pt-BR" dirty="0" smtClean="0">
                <a:solidFill>
                  <a:srgbClr val="001D35"/>
                </a:solidFill>
                <a:latin typeface="Google Sans"/>
              </a:rPr>
              <a:t>o</a:t>
            </a: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a:t>
            </a:r>
            <a:r>
              <a:rPr lang="pt-BR" altLang="pt-BR" dirty="0">
                <a:solidFill>
                  <a:srgbClr val="001D35"/>
                </a:solidFill>
                <a:latin typeface="Google Sans"/>
              </a:rPr>
              <a:t>controle do colesterol e do açúcar no </a:t>
            </a:r>
            <a:r>
              <a:rPr lang="pt-BR" altLang="pt-BR" dirty="0" smtClean="0">
                <a:solidFill>
                  <a:srgbClr val="001D35"/>
                </a:solidFill>
                <a:latin typeface="Google Sans"/>
              </a:rPr>
              <a:t>sangue </a:t>
            </a:r>
            <a:r>
              <a:rPr lang="pt-BR" altLang="pt-BR" dirty="0">
                <a:solidFill>
                  <a:srgbClr val="001D35"/>
                </a:solidFill>
                <a:latin typeface="Google Sans"/>
              </a:rPr>
              <a:t>e o condicionamento do </a:t>
            </a:r>
            <a:endParaRPr lang="pt-BR" altLang="pt-BR" dirty="0" smtClean="0">
              <a:solidFill>
                <a:srgbClr val="001D35"/>
              </a:solidFill>
              <a:latin typeface="Google Sans"/>
            </a:endParaRP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coração</a:t>
            </a:r>
            <a:r>
              <a:rPr lang="pt-BR" altLang="pt-BR" dirty="0">
                <a:solidFill>
                  <a:srgbClr val="001D35"/>
                </a:solidFill>
                <a:latin typeface="Google Sans"/>
              </a:rPr>
              <a:t>.</a:t>
            </a:r>
          </a:p>
          <a:p>
            <a:pPr marL="0" lvl="0" indent="0" eaLnBrk="0" fontAlgn="base" hangingPunct="0">
              <a:spcBef>
                <a:spcPct val="0"/>
              </a:spcBef>
              <a:spcAft>
                <a:spcPct val="0"/>
              </a:spcAft>
              <a:buClrTx/>
              <a:buSzTx/>
              <a:buNone/>
            </a:pPr>
            <a:r>
              <a:rPr lang="pt-BR" altLang="pt-BR" dirty="0">
                <a:solidFill>
                  <a:srgbClr val="001D35"/>
                </a:solidFill>
                <a:latin typeface="Google Sans"/>
              </a:rPr>
              <a:t> </a:t>
            </a:r>
          </a:p>
          <a:p>
            <a:pPr marL="0" lvl="0" indent="0" eaLnBrk="0" fontAlgn="base" hangingPunct="0">
              <a:spcBef>
                <a:spcPct val="0"/>
              </a:spcBef>
              <a:spcAft>
                <a:spcPct val="0"/>
              </a:spcAft>
              <a:buClrTx/>
              <a:buSzTx/>
              <a:buFontTx/>
              <a:buChar char="•"/>
            </a:pPr>
            <a:r>
              <a:rPr lang="pt-BR" altLang="pt-BR" b="1" dirty="0">
                <a:solidFill>
                  <a:srgbClr val="001D35"/>
                </a:solidFill>
                <a:latin typeface="Google Sans"/>
              </a:rPr>
              <a:t> </a:t>
            </a:r>
            <a:r>
              <a:rPr lang="pt-BR" altLang="pt-BR" b="1" dirty="0" smtClean="0">
                <a:solidFill>
                  <a:srgbClr val="001D35"/>
                </a:solidFill>
                <a:latin typeface="Google Sans"/>
              </a:rPr>
              <a:t>MÁ </a:t>
            </a:r>
            <a:r>
              <a:rPr lang="pt-BR" altLang="pt-BR" b="1" dirty="0">
                <a:solidFill>
                  <a:srgbClr val="001D35"/>
                </a:solidFill>
                <a:latin typeface="Google Sans"/>
              </a:rPr>
              <a:t>ALIMENTAÇÃO:</a:t>
            </a:r>
            <a:r>
              <a:rPr lang="pt-BR" altLang="pt-BR" dirty="0">
                <a:solidFill>
                  <a:srgbClr val="001D35"/>
                </a:solidFill>
                <a:latin typeface="Google Sans"/>
              </a:rPr>
              <a:t> Uma dieta rica em alimentos prejudiciais, </a:t>
            </a:r>
            <a:endParaRPr lang="pt-BR" altLang="pt-BR" dirty="0" smtClean="0">
              <a:solidFill>
                <a:srgbClr val="001D35"/>
              </a:solidFill>
              <a:latin typeface="Google Sans"/>
            </a:endParaRP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especialmente </a:t>
            </a:r>
            <a:r>
              <a:rPr lang="pt-BR" altLang="pt-BR" dirty="0">
                <a:solidFill>
                  <a:srgbClr val="001D35"/>
                </a:solidFill>
                <a:latin typeface="Google Sans"/>
              </a:rPr>
              <a:t>com excesso de </a:t>
            </a:r>
            <a:r>
              <a:rPr lang="pt-BR" altLang="pt-BR" dirty="0" smtClean="0">
                <a:solidFill>
                  <a:srgbClr val="001D35"/>
                </a:solidFill>
                <a:latin typeface="Google Sans"/>
              </a:rPr>
              <a:t>sal e alimentos industrializados, </a:t>
            </a: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contribui </a:t>
            </a:r>
            <a:r>
              <a:rPr lang="pt-BR" altLang="pt-BR" dirty="0">
                <a:solidFill>
                  <a:srgbClr val="001D35"/>
                </a:solidFill>
                <a:latin typeface="Google Sans"/>
              </a:rPr>
              <a:t>para o desenvolvimento de doenças cardiovasculares. </a:t>
            </a:r>
          </a:p>
          <a:p>
            <a:pPr marL="0" lvl="0" indent="0" eaLnBrk="0" fontAlgn="base" hangingPunct="0">
              <a:spcBef>
                <a:spcPct val="0"/>
              </a:spcBef>
              <a:spcAft>
                <a:spcPct val="0"/>
              </a:spcAft>
              <a:buClrTx/>
              <a:buSzTx/>
              <a:buNone/>
            </a:pPr>
            <a:endParaRPr lang="pt-BR" altLang="pt-BR" dirty="0">
              <a:solidFill>
                <a:srgbClr val="001D35"/>
              </a:solidFill>
              <a:latin typeface="Google Sans"/>
            </a:endParaRPr>
          </a:p>
          <a:p>
            <a:pPr marL="0" lvl="0" indent="0" eaLnBrk="0" fontAlgn="base" hangingPunct="0">
              <a:spcBef>
                <a:spcPct val="0"/>
              </a:spcBef>
              <a:spcAft>
                <a:spcPct val="0"/>
              </a:spcAft>
              <a:buClrTx/>
              <a:buSzTx/>
              <a:buFontTx/>
              <a:buChar char="•"/>
            </a:pPr>
            <a:r>
              <a:rPr lang="pt-BR" altLang="pt-BR" b="1" dirty="0">
                <a:solidFill>
                  <a:srgbClr val="001D35"/>
                </a:solidFill>
                <a:latin typeface="Google Sans"/>
              </a:rPr>
              <a:t> ESTRESSE E DEPRESSÃO: </a:t>
            </a:r>
            <a:r>
              <a:rPr lang="pt-BR" altLang="pt-BR" dirty="0">
                <a:solidFill>
                  <a:srgbClr val="001D35"/>
                </a:solidFill>
                <a:latin typeface="Google Sans"/>
              </a:rPr>
              <a:t>São reconhecidos como fatores </a:t>
            </a:r>
            <a:r>
              <a:rPr lang="pt-BR" altLang="pt-BR" dirty="0" smtClean="0">
                <a:solidFill>
                  <a:srgbClr val="001D35"/>
                </a:solidFill>
                <a:latin typeface="Google Sans"/>
              </a:rPr>
              <a:t>de</a:t>
            </a: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a:t>
            </a:r>
            <a:r>
              <a:rPr lang="pt-BR" altLang="pt-BR" dirty="0">
                <a:solidFill>
                  <a:srgbClr val="001D35"/>
                </a:solidFill>
                <a:latin typeface="Google Sans"/>
              </a:rPr>
              <a:t>risco, podendo aumentar a probabilidade de infarto e AVC.</a:t>
            </a:r>
          </a:p>
          <a:p>
            <a:pPr marL="0" lvl="0" indent="0" eaLnBrk="0" fontAlgn="base" hangingPunct="0">
              <a:spcBef>
                <a:spcPct val="0"/>
              </a:spcBef>
              <a:spcAft>
                <a:spcPct val="0"/>
              </a:spcAft>
              <a:buClrTx/>
              <a:buSzTx/>
              <a:buNone/>
            </a:pPr>
            <a:r>
              <a:rPr lang="pt-BR" altLang="pt-BR" dirty="0">
                <a:solidFill>
                  <a:srgbClr val="001D35"/>
                </a:solidFill>
                <a:latin typeface="Google Sans"/>
              </a:rPr>
              <a:t> </a:t>
            </a:r>
          </a:p>
          <a:p>
            <a:pPr marL="0" lvl="0" indent="0" eaLnBrk="0" fontAlgn="base" hangingPunct="0">
              <a:spcBef>
                <a:spcPct val="0"/>
              </a:spcBef>
              <a:spcAft>
                <a:spcPct val="0"/>
              </a:spcAft>
              <a:buClrTx/>
              <a:buSzTx/>
              <a:buFontTx/>
              <a:buChar char="•"/>
            </a:pPr>
            <a:r>
              <a:rPr lang="pt-BR" altLang="pt-BR" b="1" dirty="0">
                <a:solidFill>
                  <a:srgbClr val="001D35"/>
                </a:solidFill>
                <a:latin typeface="Google Sans"/>
              </a:rPr>
              <a:t> CONSUMO EXCESSIVO DE ÁLCOOL: </a:t>
            </a:r>
            <a:r>
              <a:rPr lang="pt-BR" altLang="pt-BR" dirty="0">
                <a:solidFill>
                  <a:srgbClr val="001D35"/>
                </a:solidFill>
                <a:latin typeface="Google Sans"/>
              </a:rPr>
              <a:t>Pode danificar as artérias </a:t>
            </a:r>
            <a:r>
              <a:rPr lang="pt-BR" altLang="pt-BR" dirty="0" smtClean="0">
                <a:solidFill>
                  <a:srgbClr val="001D35"/>
                </a:solidFill>
                <a:latin typeface="Google Sans"/>
              </a:rPr>
              <a:t>e</a:t>
            </a:r>
          </a:p>
          <a:p>
            <a:pPr marL="0" lvl="0" indent="0" eaLnBrk="0" fontAlgn="base" hangingPunct="0">
              <a:spcBef>
                <a:spcPct val="0"/>
              </a:spcBef>
              <a:spcAft>
                <a:spcPct val="0"/>
              </a:spcAft>
              <a:buClrTx/>
              <a:buSzTx/>
              <a:buNone/>
            </a:pPr>
            <a:r>
              <a:rPr lang="pt-BR" altLang="pt-BR" dirty="0">
                <a:solidFill>
                  <a:srgbClr val="001D35"/>
                </a:solidFill>
                <a:latin typeface="Google Sans"/>
              </a:rPr>
              <a:t> </a:t>
            </a:r>
            <a:r>
              <a:rPr lang="pt-BR" altLang="pt-BR" dirty="0" smtClean="0">
                <a:solidFill>
                  <a:srgbClr val="001D35"/>
                </a:solidFill>
                <a:latin typeface="Google Sans"/>
              </a:rPr>
              <a:t> </a:t>
            </a:r>
            <a:r>
              <a:rPr lang="pt-BR" altLang="pt-BR" dirty="0">
                <a:solidFill>
                  <a:srgbClr val="001D35"/>
                </a:solidFill>
                <a:latin typeface="Google Sans"/>
              </a:rPr>
              <a:t>as células do coração. </a:t>
            </a:r>
          </a:p>
          <a:p>
            <a:endParaRPr lang="pt-BR" dirty="0"/>
          </a:p>
        </p:txBody>
      </p:sp>
    </p:spTree>
    <p:extLst>
      <p:ext uri="{BB962C8B-B14F-4D97-AF65-F5344CB8AC3E}">
        <p14:creationId xmlns:p14="http://schemas.microsoft.com/office/powerpoint/2010/main" val="1987365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Fatores de risco não modificáveis</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85000" lnSpcReduction="10000"/>
          </a:bodyPr>
          <a:lstStyle/>
          <a:p>
            <a:r>
              <a:rPr lang="pt-BR" dirty="0"/>
              <a:t>São características inerentes ao indivíduo, sobre as quais não se tem controle: </a:t>
            </a:r>
          </a:p>
          <a:p>
            <a:r>
              <a:rPr lang="pt-BR" b="1" dirty="0"/>
              <a:t>Idade</a:t>
            </a:r>
            <a:r>
              <a:rPr lang="pt-BR" dirty="0"/>
              <a:t>: O risco aumenta com o envelhecimento. </a:t>
            </a:r>
          </a:p>
          <a:p>
            <a:r>
              <a:rPr lang="pt-BR" b="1" dirty="0"/>
              <a:t>Sexo</a:t>
            </a:r>
            <a:r>
              <a:rPr lang="pt-BR" dirty="0"/>
              <a:t>: Homens geralmente têm maior risco, mas o risco em mulheres aumenta consideravelmente após a menopausa. </a:t>
            </a:r>
          </a:p>
          <a:p>
            <a:r>
              <a:rPr lang="pt-BR" b="1" dirty="0"/>
              <a:t>Histórico familiar</a:t>
            </a:r>
            <a:r>
              <a:rPr lang="pt-BR" dirty="0"/>
              <a:t>: Ter parentes de primeiro grau (pai, mãe, irmãos) com doenças cardiovasculares precoces (antes dos 55 anos para homens e 65 para mulheres) aumenta a predisposição. </a:t>
            </a:r>
          </a:p>
          <a:p>
            <a:r>
              <a:rPr lang="pt-BR" b="1" dirty="0"/>
              <a:t>Etnia</a:t>
            </a:r>
            <a:r>
              <a:rPr lang="pt-BR" dirty="0"/>
              <a:t>: Algumas etnias têm maior predisposição a certos distúrbios metabólicos e cardiovasculares. </a:t>
            </a:r>
          </a:p>
        </p:txBody>
      </p:sp>
    </p:spTree>
    <p:extLst>
      <p:ext uri="{BB962C8B-B14F-4D97-AF65-F5344CB8AC3E}">
        <p14:creationId xmlns:p14="http://schemas.microsoft.com/office/powerpoint/2010/main" val="3587497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Cardiopatia Isquêmica</a:t>
            </a:r>
            <a:endParaRPr lang="pt-B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1" y="1772816"/>
            <a:ext cx="8363272" cy="4824535"/>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7810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Cardiopatia Isquêmica: Sintomas</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92500" lnSpcReduction="20000"/>
          </a:bodyPr>
          <a:lstStyle/>
          <a:p>
            <a:r>
              <a:rPr lang="pt-BR" dirty="0"/>
              <a:t>Os sintomas relacionados à cardiopatia isquêmica são: </a:t>
            </a:r>
          </a:p>
          <a:p>
            <a:r>
              <a:rPr lang="pt-BR" dirty="0"/>
              <a:t>Dor anginosa em aperto, compressão ou queimação. Essa pode irradiar para ombros, braços, maxilar e região epigástrica.</a:t>
            </a:r>
          </a:p>
          <a:p>
            <a:r>
              <a:rPr lang="pt-BR" dirty="0"/>
              <a:t>Falta de ar </a:t>
            </a:r>
          </a:p>
          <a:p>
            <a:r>
              <a:rPr lang="pt-BR" dirty="0"/>
              <a:t>Fadiga </a:t>
            </a:r>
          </a:p>
          <a:p>
            <a:r>
              <a:rPr lang="pt-BR" dirty="0"/>
              <a:t>Tontura </a:t>
            </a:r>
          </a:p>
          <a:p>
            <a:r>
              <a:rPr lang="pt-BR" dirty="0"/>
              <a:t>Palpitações </a:t>
            </a:r>
          </a:p>
          <a:p>
            <a:r>
              <a:rPr lang="pt-BR" dirty="0"/>
              <a:t>Suor frio </a:t>
            </a:r>
          </a:p>
          <a:p>
            <a:r>
              <a:rPr lang="pt-BR" dirty="0"/>
              <a:t>Palidez</a:t>
            </a:r>
          </a:p>
        </p:txBody>
      </p:sp>
      <p:pic>
        <p:nvPicPr>
          <p:cNvPr id="5" name="Imagem 4"/>
          <p:cNvPicPr>
            <a:picLocks noChangeAspect="1"/>
          </p:cNvPicPr>
          <p:nvPr/>
        </p:nvPicPr>
        <p:blipFill>
          <a:blip r:embed="rId2"/>
          <a:stretch>
            <a:fillRect/>
          </a:stretch>
        </p:blipFill>
        <p:spPr>
          <a:xfrm>
            <a:off x="4716016" y="4070551"/>
            <a:ext cx="3240360" cy="2016224"/>
          </a:xfrm>
          <a:prstGeom prst="rect">
            <a:avLst/>
          </a:prstGeom>
          <a:ln w="57150">
            <a:solidFill>
              <a:srgbClr val="FF0000"/>
            </a:solidFill>
          </a:ln>
        </p:spPr>
      </p:pic>
    </p:spTree>
    <p:extLst>
      <p:ext uri="{BB962C8B-B14F-4D97-AF65-F5344CB8AC3E}">
        <p14:creationId xmlns:p14="http://schemas.microsoft.com/office/powerpoint/2010/main" val="351960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Cardiopatia Isquêmica</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85000" lnSpcReduction="20000"/>
          </a:bodyPr>
          <a:lstStyle/>
          <a:p>
            <a:r>
              <a:rPr lang="pt-BR" dirty="0"/>
              <a:t>O diagnóstico da cardiopatia isquêmica depende de uma boa coleta da história clínica do paciente e da realização de exames complementares. Assim, como padrão-ouro para o reconhecimento da patologia pode-se citar </a:t>
            </a:r>
            <a:r>
              <a:rPr lang="pt-BR" dirty="0" smtClean="0"/>
              <a:t>a </a:t>
            </a:r>
            <a:r>
              <a:rPr lang="pt-BR" dirty="0" err="1" smtClean="0"/>
              <a:t>coronariografia</a:t>
            </a:r>
            <a:r>
              <a:rPr lang="pt-BR" dirty="0" smtClean="0"/>
              <a:t> [Cateterismo Cardíaco], </a:t>
            </a:r>
            <a:r>
              <a:rPr lang="pt-BR" dirty="0"/>
              <a:t>definido como um cateterismo seletivo das artérias coronárias, no entanto, apesar de ser o mais indicado não é o mais utilizado visto que se caracteriza por ser um exame invasivo e caro.</a:t>
            </a:r>
          </a:p>
          <a:p>
            <a:r>
              <a:rPr lang="pt-BR" dirty="0"/>
              <a:t> Dessa forma, o método mais usado para o diagnóstico é a união do exame clínico e físico em associação ao eletrocardiograma e a radiografia de tórax.</a:t>
            </a:r>
          </a:p>
        </p:txBody>
      </p:sp>
    </p:spTree>
    <p:extLst>
      <p:ext uri="{BB962C8B-B14F-4D97-AF65-F5344CB8AC3E}">
        <p14:creationId xmlns:p14="http://schemas.microsoft.com/office/powerpoint/2010/main" val="2518796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t>
            </a:r>
            <a:r>
              <a:rPr lang="pt-BR" sz="4000" dirty="0" smtClean="0"/>
              <a:t>Cardiopatia Isquêmica: Tratamento</a:t>
            </a:r>
            <a:endParaRPr lang="pt-BR" sz="4000"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70000" lnSpcReduction="20000"/>
          </a:bodyPr>
          <a:lstStyle/>
          <a:p>
            <a:r>
              <a:rPr lang="pt-BR" sz="3400" dirty="0"/>
              <a:t>O tratamento da cardiopatia isquêmica envolve mudanças de hábitos de vida e terapia medicamentosa, ou seja, deve haver, por parte do profissional da saúde, um incentivo a realização de exercícios físicos e ao uso de fármacos antianginosos e antiplaquetários</a:t>
            </a:r>
            <a:r>
              <a:rPr lang="pt-BR" sz="3400" dirty="0" smtClean="0"/>
              <a:t>.</a:t>
            </a:r>
          </a:p>
          <a:p>
            <a:pPr marL="0" indent="0">
              <a:buNone/>
            </a:pPr>
            <a:endParaRPr lang="pt-BR" sz="3400" dirty="0"/>
          </a:p>
          <a:p>
            <a:r>
              <a:rPr lang="pt-BR" sz="3400" dirty="0"/>
              <a:t> Assim, diante de uma orientação do médico cardiologista o paciente vai fazer uso de medicamentos para a redução dos batimentos cardíacos, como </a:t>
            </a:r>
            <a:r>
              <a:rPr lang="pt-BR" sz="3400" dirty="0" smtClean="0"/>
              <a:t>os </a:t>
            </a:r>
            <a:r>
              <a:rPr lang="pt-BR" sz="3400" b="1" dirty="0" smtClean="0"/>
              <a:t>betabloqueadores</a:t>
            </a:r>
            <a:r>
              <a:rPr lang="pt-BR" sz="3400" dirty="0" smtClean="0"/>
              <a:t>, </a:t>
            </a:r>
            <a:r>
              <a:rPr lang="pt-BR" sz="3400" dirty="0"/>
              <a:t>para o controle da pressão arterial, como </a:t>
            </a:r>
            <a:r>
              <a:rPr lang="pt-BR" sz="3400" dirty="0" smtClean="0"/>
              <a:t>os </a:t>
            </a:r>
            <a:r>
              <a:rPr lang="pt-BR" sz="3400" b="1" dirty="0" smtClean="0"/>
              <a:t>vasodilatadores</a:t>
            </a:r>
            <a:r>
              <a:rPr lang="pt-BR" sz="3400" dirty="0" smtClean="0"/>
              <a:t>, </a:t>
            </a:r>
            <a:r>
              <a:rPr lang="pt-BR" sz="3400" dirty="0"/>
              <a:t>para a redução de placas de gordura, como </a:t>
            </a:r>
            <a:r>
              <a:rPr lang="pt-BR" sz="3400" dirty="0" smtClean="0"/>
              <a:t>as </a:t>
            </a:r>
            <a:r>
              <a:rPr lang="pt-BR" sz="3400" b="1" dirty="0" smtClean="0"/>
              <a:t>Estatinas</a:t>
            </a:r>
            <a:r>
              <a:rPr lang="pt-BR" sz="3400" dirty="0" smtClean="0"/>
              <a:t>, </a:t>
            </a:r>
            <a:r>
              <a:rPr lang="pt-BR" sz="3400" dirty="0"/>
              <a:t>para a </a:t>
            </a:r>
            <a:r>
              <a:rPr lang="pt-BR" sz="3400" dirty="0" smtClean="0"/>
              <a:t>redução da agregação </a:t>
            </a:r>
            <a:r>
              <a:rPr lang="pt-BR" sz="3400" dirty="0" err="1" smtClean="0"/>
              <a:t>plaquetária</a:t>
            </a:r>
            <a:r>
              <a:rPr lang="pt-BR" sz="3400" dirty="0" smtClean="0"/>
              <a:t> e </a:t>
            </a:r>
            <a:r>
              <a:rPr lang="pt-BR" sz="3400" dirty="0"/>
              <a:t>dos coágulos no sangue, como o </a:t>
            </a:r>
            <a:r>
              <a:rPr lang="pt-BR" sz="3400" b="1" dirty="0"/>
              <a:t>AAS</a:t>
            </a:r>
            <a:r>
              <a:rPr lang="pt-BR" sz="3400" dirty="0"/>
              <a:t> e por último, fármacos para a dilatação dos vasos presentes no coração, como </a:t>
            </a:r>
            <a:r>
              <a:rPr lang="pt-BR" sz="3400" dirty="0" smtClean="0"/>
              <a:t>os </a:t>
            </a:r>
            <a:r>
              <a:rPr lang="pt-BR" sz="3400" b="1" dirty="0" smtClean="0"/>
              <a:t>Nitratos</a:t>
            </a:r>
            <a:r>
              <a:rPr lang="pt-BR" sz="3400" dirty="0" smtClean="0"/>
              <a:t>.</a:t>
            </a:r>
          </a:p>
          <a:p>
            <a:pPr marL="0" indent="0">
              <a:buNone/>
            </a:pPr>
            <a:endParaRPr lang="pt-BR" dirty="0"/>
          </a:p>
          <a:p>
            <a:pPr marL="118872" indent="0">
              <a:buNone/>
            </a:pPr>
            <a:endParaRPr lang="pt-BR" dirty="0"/>
          </a:p>
        </p:txBody>
      </p:sp>
    </p:spTree>
    <p:extLst>
      <p:ext uri="{BB962C8B-B14F-4D97-AF65-F5344CB8AC3E}">
        <p14:creationId xmlns:p14="http://schemas.microsoft.com/office/powerpoint/2010/main" val="72369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Insuficiência Cardíaca: Prevalência</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92500" lnSpcReduction="20000"/>
          </a:bodyPr>
          <a:lstStyle/>
          <a:p>
            <a:r>
              <a:rPr lang="pt-BR" dirty="0"/>
              <a:t>Estima-se que a insuficiência cardíaca afete </a:t>
            </a:r>
            <a:r>
              <a:rPr lang="pt-BR" b="1" dirty="0"/>
              <a:t>26 milhões</a:t>
            </a:r>
            <a:r>
              <a:rPr lang="pt-BR" dirty="0"/>
              <a:t> de pessoas no mundo. O crescimento da ocorrência de casos está associado ao envelhecimento da população e à melhora da assistência e do tratamento. No Brasil, há aproximadamente </a:t>
            </a:r>
            <a:r>
              <a:rPr lang="pt-BR" b="1" dirty="0"/>
              <a:t>dois milhões </a:t>
            </a:r>
            <a:r>
              <a:rPr lang="pt-BR" dirty="0"/>
              <a:t>de pacientes com insuficiência cardíaca e 240 mil casos novos a cada ano. Entre 2011 e 2021, foram registradas </a:t>
            </a:r>
            <a:r>
              <a:rPr lang="pt-BR" b="1" dirty="0"/>
              <a:t>2.569.223</a:t>
            </a:r>
            <a:r>
              <a:rPr lang="pt-BR" dirty="0"/>
              <a:t> internações por insuficiência cardíaca no SUS, uma média </a:t>
            </a:r>
            <a:r>
              <a:rPr lang="pt-BR" b="1" dirty="0"/>
              <a:t>233.566</a:t>
            </a:r>
            <a:r>
              <a:rPr lang="pt-BR" dirty="0"/>
              <a:t> internações por ano, sendo considerada uma das principais causas de </a:t>
            </a:r>
            <a:r>
              <a:rPr lang="pt-BR" dirty="0" smtClean="0"/>
              <a:t>reospitalização </a:t>
            </a:r>
            <a:r>
              <a:rPr lang="pt-BR" dirty="0"/>
              <a:t>no país. </a:t>
            </a:r>
          </a:p>
        </p:txBody>
      </p:sp>
    </p:spTree>
    <p:extLst>
      <p:ext uri="{BB962C8B-B14F-4D97-AF65-F5344CB8AC3E}">
        <p14:creationId xmlns:p14="http://schemas.microsoft.com/office/powerpoint/2010/main" val="1687078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Cardiopatia Isquêmica: Tratamento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lstStyle/>
          <a:p>
            <a:r>
              <a:rPr lang="pt-BR" dirty="0"/>
              <a:t>Em casos mais graves, onde o tratamento medicamentoso não é o bastante, deve-se realizar uma intervenção cirúrgica, por meio da efetivação de uma </a:t>
            </a:r>
            <a:r>
              <a:rPr lang="pt-BR" b="1" dirty="0"/>
              <a:t>angioplastia</a:t>
            </a:r>
            <a:r>
              <a:rPr lang="pt-BR" dirty="0"/>
              <a:t> associada ou não a um </a:t>
            </a:r>
            <a:r>
              <a:rPr lang="pt-BR" b="1" dirty="0" err="1"/>
              <a:t>stent</a:t>
            </a:r>
            <a:r>
              <a:rPr lang="pt-BR" dirty="0"/>
              <a:t>, ou pode-se optar pela revascularização do miocárdio.</a:t>
            </a:r>
          </a:p>
          <a:p>
            <a:endParaRPr lang="pt-BR" dirty="0"/>
          </a:p>
        </p:txBody>
      </p:sp>
    </p:spTree>
    <p:extLst>
      <p:ext uri="{BB962C8B-B14F-4D97-AF65-F5344CB8AC3E}">
        <p14:creationId xmlns:p14="http://schemas.microsoft.com/office/powerpoint/2010/main" val="30294572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Tratamento Magnético</a:t>
            </a:r>
            <a:endParaRPr lang="pt-BR" dirty="0"/>
          </a:p>
        </p:txBody>
      </p:sp>
      <p:sp>
        <p:nvSpPr>
          <p:cNvPr id="3" name="Espaço Reservado para Conteúdo 2"/>
          <p:cNvSpPr>
            <a:spLocks noGrp="1"/>
          </p:cNvSpPr>
          <p:nvPr>
            <p:ph idx="1"/>
          </p:nvPr>
        </p:nvSpPr>
        <p:spPr>
          <a:solidFill>
            <a:schemeClr val="bg2"/>
          </a:solidFill>
          <a:ln w="38100">
            <a:solidFill>
              <a:srgbClr val="FF0000"/>
            </a:solidFill>
          </a:ln>
        </p:spPr>
        <p:txBody>
          <a:bodyPr>
            <a:normAutofit fontScale="92500" lnSpcReduction="10000"/>
          </a:bodyPr>
          <a:lstStyle/>
          <a:p>
            <a:pPr marL="633222" lvl="0" indent="-514350">
              <a:buClr>
                <a:srgbClr val="F0AD00"/>
              </a:buClr>
              <a:buFont typeface="Wingdings 2"/>
              <a:buAutoNum type="arabicPeriod"/>
            </a:pPr>
            <a:r>
              <a:rPr lang="pt-BR" sz="2000" b="1" dirty="0">
                <a:solidFill>
                  <a:prstClr val="black"/>
                </a:solidFill>
              </a:rPr>
              <a:t>Tato magnético e dispersivos longitudinais iniciais [com objetivo de estabelecer uma boa relação fluídica</a:t>
            </a:r>
            <a:r>
              <a:rPr lang="pt-BR" sz="2000" b="1" dirty="0" smtClean="0">
                <a:solidFill>
                  <a:prstClr val="black"/>
                </a:solidFill>
              </a:rPr>
              <a:t>].</a:t>
            </a:r>
          </a:p>
          <a:p>
            <a:pPr marL="633222" indent="-514350">
              <a:buClr>
                <a:srgbClr val="F0AD00"/>
              </a:buClr>
              <a:buFont typeface="Wingdings 2"/>
              <a:buAutoNum type="arabicPeriod"/>
            </a:pPr>
            <a:r>
              <a:rPr lang="pt-BR" sz="2000" b="1" dirty="0">
                <a:solidFill>
                  <a:prstClr val="black"/>
                </a:solidFill>
              </a:rPr>
              <a:t>Técnicas dispersivas que sejam necessárias para preparação dos centros de força [se necessário</a:t>
            </a:r>
            <a:r>
              <a:rPr lang="pt-BR" sz="2000" b="1" dirty="0" smtClean="0">
                <a:solidFill>
                  <a:prstClr val="black"/>
                </a:solidFill>
              </a:rPr>
              <a:t>].</a:t>
            </a:r>
            <a:endParaRPr lang="pt-BR" sz="2000" b="1" dirty="0">
              <a:solidFill>
                <a:prstClr val="black"/>
              </a:solidFill>
            </a:endParaRPr>
          </a:p>
          <a:p>
            <a:pPr marL="633222" lvl="0" indent="-514350">
              <a:buClr>
                <a:srgbClr val="F0AD00"/>
              </a:buClr>
              <a:buFont typeface="Wingdings 2"/>
              <a:buAutoNum type="arabicPeriod"/>
            </a:pPr>
            <a:r>
              <a:rPr lang="pt-BR" sz="2000" b="1" dirty="0">
                <a:solidFill>
                  <a:prstClr val="black"/>
                </a:solidFill>
              </a:rPr>
              <a:t>Longitudinais concentrados, </a:t>
            </a:r>
            <a:r>
              <a:rPr lang="pt-BR" sz="2000" b="1" dirty="0" smtClean="0">
                <a:solidFill>
                  <a:prstClr val="black"/>
                </a:solidFill>
              </a:rPr>
              <a:t>meia distância [geralmente ativantes], </a:t>
            </a:r>
            <a:r>
              <a:rPr lang="pt-BR" sz="2000" b="1" dirty="0">
                <a:solidFill>
                  <a:prstClr val="black"/>
                </a:solidFill>
              </a:rPr>
              <a:t>sobre coronário e frontal com efeito de paz em todo ser.</a:t>
            </a:r>
          </a:p>
          <a:p>
            <a:pPr marL="633222" lvl="0" indent="-514350">
              <a:buClr>
                <a:srgbClr val="F0AD00"/>
              </a:buClr>
              <a:buFont typeface="Wingdings 2"/>
              <a:buAutoNum type="arabicPeriod"/>
            </a:pPr>
            <a:r>
              <a:rPr lang="pt-BR" sz="2000" b="1" dirty="0" smtClean="0">
                <a:solidFill>
                  <a:prstClr val="black"/>
                </a:solidFill>
              </a:rPr>
              <a:t>Concentrado calmante sobre </a:t>
            </a:r>
            <a:r>
              <a:rPr lang="pt-BR" sz="2000" b="1" dirty="0">
                <a:solidFill>
                  <a:prstClr val="black"/>
                </a:solidFill>
              </a:rPr>
              <a:t>o laríngeo </a:t>
            </a:r>
            <a:r>
              <a:rPr lang="pt-BR" sz="2000" b="1" dirty="0" smtClean="0">
                <a:solidFill>
                  <a:prstClr val="black"/>
                </a:solidFill>
              </a:rPr>
              <a:t>por </a:t>
            </a:r>
            <a:r>
              <a:rPr lang="pt-BR" sz="2000" b="1" dirty="0">
                <a:solidFill>
                  <a:prstClr val="black"/>
                </a:solidFill>
              </a:rPr>
              <a:t>cerca de 3 minutos.</a:t>
            </a:r>
          </a:p>
          <a:p>
            <a:pPr marL="633222" lvl="0" indent="-514350">
              <a:buClr>
                <a:srgbClr val="F0AD00"/>
              </a:buClr>
              <a:buFont typeface="Wingdings 2"/>
              <a:buAutoNum type="arabicPeriod"/>
            </a:pPr>
            <a:r>
              <a:rPr lang="pt-BR" sz="2000" b="1" dirty="0">
                <a:solidFill>
                  <a:prstClr val="black"/>
                </a:solidFill>
              </a:rPr>
              <a:t>Concentrados calmantes na extremidade do laríngeo até o centro descendo em direção ao cardíaco em movimentos longitudinais [cerca de 10 a 12 repetições].</a:t>
            </a:r>
          </a:p>
          <a:p>
            <a:pPr marL="633222" lvl="0" indent="-514350">
              <a:buClr>
                <a:srgbClr val="F0AD00"/>
              </a:buClr>
              <a:buFont typeface="Wingdings 2"/>
              <a:buAutoNum type="arabicPeriod"/>
            </a:pPr>
            <a:r>
              <a:rPr lang="pt-BR" sz="2000" b="1" dirty="0">
                <a:solidFill>
                  <a:prstClr val="black"/>
                </a:solidFill>
              </a:rPr>
              <a:t>Concentrados ativantes em gástrico e esplênico.</a:t>
            </a:r>
          </a:p>
          <a:p>
            <a:pPr marL="633222" lvl="0" indent="-514350">
              <a:buClr>
                <a:srgbClr val="F0AD00"/>
              </a:buClr>
              <a:buFont typeface="Wingdings 2"/>
              <a:buAutoNum type="arabicPeriod"/>
            </a:pPr>
            <a:r>
              <a:rPr lang="pt-BR" sz="2000" b="1" dirty="0">
                <a:solidFill>
                  <a:prstClr val="black"/>
                </a:solidFill>
              </a:rPr>
              <a:t>Na região posterior, </a:t>
            </a:r>
            <a:r>
              <a:rPr lang="pt-BR" sz="2000" b="1" dirty="0" smtClean="0">
                <a:solidFill>
                  <a:prstClr val="black"/>
                </a:solidFill>
              </a:rPr>
              <a:t>dispersivos longitudinais </a:t>
            </a:r>
            <a:r>
              <a:rPr lang="pt-BR" sz="2000" b="1" dirty="0">
                <a:solidFill>
                  <a:prstClr val="black"/>
                </a:solidFill>
              </a:rPr>
              <a:t>e harmonização do </a:t>
            </a:r>
            <a:r>
              <a:rPr lang="pt-BR" sz="2000" b="1" dirty="0" smtClean="0">
                <a:solidFill>
                  <a:prstClr val="black"/>
                </a:solidFill>
              </a:rPr>
              <a:t>umeral e da estrutura posterior de acordo com a necessidade do paciente.</a:t>
            </a:r>
            <a:endParaRPr lang="pt-BR" sz="2000" b="1" dirty="0">
              <a:solidFill>
                <a:prstClr val="black"/>
              </a:solidFill>
            </a:endParaRPr>
          </a:p>
          <a:p>
            <a:pPr marL="633222" lvl="0" indent="-514350">
              <a:buClr>
                <a:srgbClr val="F0AD00"/>
              </a:buClr>
              <a:buFont typeface="Wingdings 2"/>
              <a:buAutoNum type="arabicPeriod"/>
            </a:pPr>
            <a:r>
              <a:rPr lang="pt-BR" sz="2000" b="1" dirty="0">
                <a:solidFill>
                  <a:prstClr val="black"/>
                </a:solidFill>
              </a:rPr>
              <a:t>Perpendiculares.</a:t>
            </a:r>
          </a:p>
          <a:p>
            <a:pPr marL="633222" lvl="0" indent="-514350">
              <a:buClr>
                <a:srgbClr val="F0AD00"/>
              </a:buClr>
              <a:buFont typeface="Wingdings 2"/>
              <a:buAutoNum type="arabicPeriod"/>
            </a:pPr>
            <a:r>
              <a:rPr lang="pt-BR" sz="2000" b="1" dirty="0">
                <a:solidFill>
                  <a:prstClr val="black"/>
                </a:solidFill>
              </a:rPr>
              <a:t>Dispersivos </a:t>
            </a:r>
            <a:r>
              <a:rPr lang="pt-BR" sz="2000" b="1" dirty="0" smtClean="0">
                <a:solidFill>
                  <a:prstClr val="black"/>
                </a:solidFill>
              </a:rPr>
              <a:t>finais [poucos – para desfazer a relação magnética].</a:t>
            </a:r>
            <a:endParaRPr lang="pt-BR" sz="2000" b="1" dirty="0">
              <a:solidFill>
                <a:prstClr val="black"/>
              </a:solidFill>
            </a:endParaRPr>
          </a:p>
          <a:p>
            <a:pPr marL="633222" lvl="0" indent="-514350">
              <a:buClr>
                <a:srgbClr val="F0AD00"/>
              </a:buClr>
              <a:buFont typeface="Wingdings 2"/>
              <a:buAutoNum type="arabicPeriod"/>
            </a:pPr>
            <a:r>
              <a:rPr lang="pt-BR" sz="2000" b="1" dirty="0" smtClean="0">
                <a:solidFill>
                  <a:prstClr val="black"/>
                </a:solidFill>
              </a:rPr>
              <a:t>Água fluidificada dois litros por </a:t>
            </a:r>
            <a:r>
              <a:rPr lang="pt-BR" sz="2000" b="1" dirty="0">
                <a:solidFill>
                  <a:prstClr val="black"/>
                </a:solidFill>
              </a:rPr>
              <a:t>semana.</a:t>
            </a:r>
          </a:p>
          <a:p>
            <a:pPr marL="118872" indent="0">
              <a:buNone/>
            </a:pPr>
            <a:endParaRPr lang="pt-BR" dirty="0"/>
          </a:p>
        </p:txBody>
      </p:sp>
    </p:spTree>
    <p:extLst>
      <p:ext uri="{BB962C8B-B14F-4D97-AF65-F5344CB8AC3E}">
        <p14:creationId xmlns:p14="http://schemas.microsoft.com/office/powerpoint/2010/main" val="24830150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Estenose de Carótida</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lnSpcReduction="10000"/>
          </a:bodyPr>
          <a:lstStyle/>
          <a:p>
            <a:r>
              <a:rPr lang="pt-BR" dirty="0"/>
              <a:t>As </a:t>
            </a:r>
            <a:r>
              <a:rPr lang="pt-BR" b="1" dirty="0"/>
              <a:t>carótidas</a:t>
            </a:r>
            <a:r>
              <a:rPr lang="pt-BR" dirty="0"/>
              <a:t> são artérias que levam sangue rico em oxigênio e nutrientes para o cérebro. Cada indivíduo tem duas artérias carótidas, que se localizam uma de cada lado na região anterior do pescoço. Além delas, outras duas importantes artérias na parte posterior do pescoço também irrigam o cérebro: as </a:t>
            </a:r>
            <a:r>
              <a:rPr lang="pt-BR" b="1" dirty="0"/>
              <a:t>vertebrais</a:t>
            </a:r>
            <a:r>
              <a:rPr lang="pt-BR" dirty="0"/>
              <a:t>. Na região intracraniana, todas se unem em uma rica rede de circulação colateral.</a:t>
            </a:r>
          </a:p>
          <a:p>
            <a:endParaRPr lang="pt-BR" dirty="0"/>
          </a:p>
        </p:txBody>
      </p:sp>
    </p:spTree>
    <p:extLst>
      <p:ext uri="{BB962C8B-B14F-4D97-AF65-F5344CB8AC3E}">
        <p14:creationId xmlns:p14="http://schemas.microsoft.com/office/powerpoint/2010/main" val="6355230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Estenose de Carótida</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lstStyle/>
          <a:p>
            <a:r>
              <a:rPr lang="pt-BR" dirty="0"/>
              <a:t>A principal causa de estenose (estreitamento) da artéria carótida é a </a:t>
            </a:r>
            <a:r>
              <a:rPr lang="pt-BR" b="1" dirty="0"/>
              <a:t>aterosclerose</a:t>
            </a:r>
            <a:r>
              <a:rPr lang="pt-BR" dirty="0"/>
              <a:t>, que é o acúmulo de placas ricas em gordura na parede dos vasos. Devido a características </a:t>
            </a:r>
            <a:r>
              <a:rPr lang="pt-BR" dirty="0" smtClean="0"/>
              <a:t>anatômicas </a:t>
            </a:r>
            <a:r>
              <a:rPr lang="pt-BR" dirty="0"/>
              <a:t>e de fluxo sanguíneo, a </a:t>
            </a:r>
            <a:r>
              <a:rPr lang="pt-BR" b="1" dirty="0"/>
              <a:t>bifurcação carotídea </a:t>
            </a:r>
            <a:r>
              <a:rPr lang="pt-BR" dirty="0"/>
              <a:t>frequentemente é a sede da formação dessas placas de gordura calcificada. Estreitamentos de grau elevado diminuem o fluxo sanguíneo para o cérebro.</a:t>
            </a:r>
          </a:p>
          <a:p>
            <a:endParaRPr lang="pt-BR" dirty="0"/>
          </a:p>
        </p:txBody>
      </p:sp>
    </p:spTree>
    <p:extLst>
      <p:ext uri="{BB962C8B-B14F-4D97-AF65-F5344CB8AC3E}">
        <p14:creationId xmlns:p14="http://schemas.microsoft.com/office/powerpoint/2010/main" val="19430557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Bifurcação Carotídea</a:t>
            </a:r>
            <a:endParaRPr lang="pt-BR" dirty="0"/>
          </a:p>
        </p:txBody>
      </p:sp>
      <p:pic>
        <p:nvPicPr>
          <p:cNvPr id="4" name="Espaço Reservado para Conteúdo 3"/>
          <p:cNvPicPr>
            <a:picLocks noGrp="1" noChangeAspect="1"/>
          </p:cNvPicPr>
          <p:nvPr>
            <p:ph idx="1"/>
          </p:nvPr>
        </p:nvPicPr>
        <p:blipFill>
          <a:blip r:embed="rId2"/>
          <a:stretch>
            <a:fillRect/>
          </a:stretch>
        </p:blipFill>
        <p:spPr>
          <a:xfrm>
            <a:off x="457200" y="1844824"/>
            <a:ext cx="4258816" cy="4608512"/>
          </a:xfrm>
          <a:prstGeom prst="rect">
            <a:avLst/>
          </a:prstGeom>
          <a:ln w="57150">
            <a:solidFill>
              <a:srgbClr val="FF0000"/>
            </a:solidFill>
          </a:ln>
        </p:spPr>
      </p:pic>
      <p:pic>
        <p:nvPicPr>
          <p:cNvPr id="5" name="Imagem 4"/>
          <p:cNvPicPr>
            <a:picLocks noChangeAspect="1"/>
          </p:cNvPicPr>
          <p:nvPr/>
        </p:nvPicPr>
        <p:blipFill>
          <a:blip r:embed="rId3"/>
          <a:stretch>
            <a:fillRect/>
          </a:stretch>
        </p:blipFill>
        <p:spPr>
          <a:xfrm>
            <a:off x="5076056" y="2492896"/>
            <a:ext cx="3744416" cy="3312368"/>
          </a:xfrm>
          <a:prstGeom prst="rect">
            <a:avLst/>
          </a:prstGeom>
          <a:ln w="57150">
            <a:solidFill>
              <a:srgbClr val="FF0000"/>
            </a:solidFill>
          </a:ln>
        </p:spPr>
      </p:pic>
    </p:spTree>
    <p:extLst>
      <p:ext uri="{BB962C8B-B14F-4D97-AF65-F5344CB8AC3E}">
        <p14:creationId xmlns:p14="http://schemas.microsoft.com/office/powerpoint/2010/main" val="39955570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Estenose de Carótida</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92500" lnSpcReduction="10000"/>
          </a:bodyPr>
          <a:lstStyle/>
          <a:p>
            <a:r>
              <a:rPr lang="pt-BR" dirty="0"/>
              <a:t>O grande problema dessas placas de gordura na bifurcação carotídea, porém, não é somente a redução do fluxo sanguíneo cerebral, mas principalmente o risco de </a:t>
            </a:r>
            <a:r>
              <a:rPr lang="pt-BR" b="1" dirty="0"/>
              <a:t>pequenos fragmentos de gordura ou coágulos</a:t>
            </a:r>
            <a:r>
              <a:rPr lang="pt-BR" dirty="0"/>
              <a:t> se desprenderem e navegarem para os vasos do cérebro, provocando a perda de irrigação em determinado local. A ausência de irrigação pode levar à </a:t>
            </a:r>
            <a:r>
              <a:rPr lang="pt-BR" b="1" dirty="0"/>
              <a:t>morte neuronal </a:t>
            </a:r>
            <a:r>
              <a:rPr lang="pt-BR" dirty="0"/>
              <a:t>e sequelas neurológicas, muitas vezes definitivas.</a:t>
            </a:r>
          </a:p>
        </p:txBody>
      </p:sp>
    </p:spTree>
    <p:extLst>
      <p:ext uri="{BB962C8B-B14F-4D97-AF65-F5344CB8AC3E}">
        <p14:creationId xmlns:p14="http://schemas.microsoft.com/office/powerpoint/2010/main" val="31459114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Estenose de Carótida: Prevalência</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lstStyle/>
          <a:p>
            <a:r>
              <a:rPr lang="pt-BR" dirty="0"/>
              <a:t>A prevalência de estreitamento carotídeo moderado (maior que 50%) é de 0,2% em pessoas abaixo dos 50 anos, aumentando para 7,5% a partir dos 80 anos.</a:t>
            </a:r>
          </a:p>
          <a:p>
            <a:r>
              <a:rPr lang="pt-BR" dirty="0"/>
              <a:t>Os principais fatores de risco para desenvolvimento da doença aterosclerótica na carótida são </a:t>
            </a:r>
            <a:r>
              <a:rPr lang="pt-BR" dirty="0" smtClean="0"/>
              <a:t>Hipertensão Arterial</a:t>
            </a:r>
            <a:r>
              <a:rPr lang="pt-BR" dirty="0"/>
              <a:t>, </a:t>
            </a:r>
            <a:r>
              <a:rPr lang="pt-BR" dirty="0" smtClean="0"/>
              <a:t>Tabagismo</a:t>
            </a:r>
            <a:r>
              <a:rPr lang="pt-BR" dirty="0"/>
              <a:t>, </a:t>
            </a:r>
            <a:r>
              <a:rPr lang="pt-BR" dirty="0" smtClean="0"/>
              <a:t>Diabetes Mellitus </a:t>
            </a:r>
            <a:r>
              <a:rPr lang="pt-BR" dirty="0"/>
              <a:t>e aumento do colesterol.</a:t>
            </a:r>
          </a:p>
          <a:p>
            <a:endParaRPr lang="pt-BR" dirty="0"/>
          </a:p>
        </p:txBody>
      </p:sp>
    </p:spTree>
    <p:extLst>
      <p:ext uri="{BB962C8B-B14F-4D97-AF65-F5344CB8AC3E}">
        <p14:creationId xmlns:p14="http://schemas.microsoft.com/office/powerpoint/2010/main" val="24347042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Estenose de Carótida: Quadro Clínico</a:t>
            </a:r>
            <a:endParaRPr lang="pt-BR" sz="4000"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85000" lnSpcReduction="20000"/>
          </a:bodyPr>
          <a:lstStyle/>
          <a:p>
            <a:r>
              <a:rPr lang="pt-BR" b="1" dirty="0"/>
              <a:t>Ataque Isquêmico Transitório</a:t>
            </a:r>
            <a:endParaRPr lang="pt-BR" dirty="0"/>
          </a:p>
          <a:p>
            <a:r>
              <a:rPr lang="pt-BR" dirty="0"/>
              <a:t>Sintoma neurológico com duração de, no máximo 24 horas, mas comumente se perdura por apenas alguns minutos. Podem ocorrer diversos tipos de manifestações clínicas, como paralisia e perda de sensibilidade na perna, no braço ou face, perda da consciência, desmaios, dentre outros. A função da fala pode ser afetada.</a:t>
            </a:r>
          </a:p>
          <a:p>
            <a:endParaRPr lang="pt-BR" dirty="0"/>
          </a:p>
        </p:txBody>
      </p:sp>
      <p:pic>
        <p:nvPicPr>
          <p:cNvPr id="5" name="Espaço Reservado para Conteúdo 4"/>
          <p:cNvPicPr>
            <a:picLocks noGrp="1" noChangeAspect="1"/>
          </p:cNvPicPr>
          <p:nvPr>
            <p:ph sz="half" idx="2"/>
          </p:nvPr>
        </p:nvPicPr>
        <p:blipFill>
          <a:blip r:embed="rId2"/>
          <a:stretch>
            <a:fillRect/>
          </a:stretch>
        </p:blipFill>
        <p:spPr>
          <a:xfrm>
            <a:off x="4788024" y="2465664"/>
            <a:ext cx="4104456" cy="3240360"/>
          </a:xfrm>
          <a:prstGeom prst="rect">
            <a:avLst/>
          </a:prstGeom>
          <a:ln w="57150">
            <a:solidFill>
              <a:srgbClr val="FF0000"/>
            </a:solidFill>
          </a:ln>
        </p:spPr>
      </p:pic>
    </p:spTree>
    <p:extLst>
      <p:ext uri="{BB962C8B-B14F-4D97-AF65-F5344CB8AC3E}">
        <p14:creationId xmlns:p14="http://schemas.microsoft.com/office/powerpoint/2010/main" val="29938941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smtClean="0"/>
              <a:t>    Estenose de Carótida: Quadro Clínico</a:t>
            </a:r>
            <a:endParaRPr lang="pt-BR" sz="3600"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77500" lnSpcReduction="20000"/>
          </a:bodyPr>
          <a:lstStyle/>
          <a:p>
            <a:r>
              <a:rPr lang="pt-BR" dirty="0"/>
              <a:t>Este evento ocorre devido a placa de gordura apresentar uma superfície irregular, que pode desprender pequenos coágulos que são carregados pelo sangue e vão se alojar numa pequena artéria no cérebro, obstruindo a chegada de sangue e nutrientes, o que causa </a:t>
            </a:r>
            <a:r>
              <a:rPr lang="pt-BR" b="1" dirty="0"/>
              <a:t>isquemia</a:t>
            </a:r>
            <a:r>
              <a:rPr lang="pt-BR" dirty="0"/>
              <a:t>. Esses coágulos podem ser dissolvidos pelo próprio organismo, com restabelecimento do fluxo sanguíneo. </a:t>
            </a:r>
          </a:p>
          <a:p>
            <a:endParaRPr lang="pt-BR" dirty="0"/>
          </a:p>
        </p:txBody>
      </p:sp>
      <p:pic>
        <p:nvPicPr>
          <p:cNvPr id="5" name="Espaço Reservado para Conteúdo 4"/>
          <p:cNvPicPr>
            <a:picLocks noGrp="1" noChangeAspect="1"/>
          </p:cNvPicPr>
          <p:nvPr>
            <p:ph sz="half" idx="2"/>
          </p:nvPr>
        </p:nvPicPr>
        <p:blipFill>
          <a:blip r:embed="rId2"/>
          <a:stretch>
            <a:fillRect/>
          </a:stretch>
        </p:blipFill>
        <p:spPr>
          <a:xfrm>
            <a:off x="5076056" y="2564904"/>
            <a:ext cx="3528392" cy="3096344"/>
          </a:xfrm>
          <a:prstGeom prst="rect">
            <a:avLst/>
          </a:prstGeom>
          <a:ln w="57150">
            <a:solidFill>
              <a:srgbClr val="FF0000"/>
            </a:solidFill>
          </a:ln>
        </p:spPr>
      </p:pic>
    </p:spTree>
    <p:extLst>
      <p:ext uri="{BB962C8B-B14F-4D97-AF65-F5344CB8AC3E}">
        <p14:creationId xmlns:p14="http://schemas.microsoft.com/office/powerpoint/2010/main" val="1118338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Estenose de Carótida: Quadro Clínico</a:t>
            </a:r>
            <a:endParaRPr lang="pt-BR" sz="4000"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85000" lnSpcReduction="10000"/>
          </a:bodyPr>
          <a:lstStyle/>
          <a:p>
            <a:r>
              <a:rPr lang="pt-BR" dirty="0"/>
              <a:t>O grau de estreitamento é proporcional ao risco de formação dessas partículas, por isso os estreitamentos mais acentuados são mais preocupantes.</a:t>
            </a:r>
          </a:p>
          <a:p>
            <a:r>
              <a:rPr lang="pt-BR" dirty="0"/>
              <a:t>Outra manifestação comum é a chamada </a:t>
            </a:r>
            <a:r>
              <a:rPr lang="pt-BR" dirty="0" err="1"/>
              <a:t>amaurose</a:t>
            </a:r>
            <a:r>
              <a:rPr lang="pt-BR" dirty="0"/>
              <a:t> fugaz, uma perda temporária da visão em um olho, que nada mais é do que um ataque isquêmico transitório da retina, por fragmentos da placa de gordura que chegam até a artéria oftálmica.</a:t>
            </a:r>
          </a:p>
          <a:p>
            <a:r>
              <a:rPr lang="pt-BR" dirty="0"/>
              <a:t>O evento transitório é um alerta que dá a grande oportunidade de tratar o paciente antes que uma nova isquemia, ainda mais grave ocorra.</a:t>
            </a:r>
          </a:p>
          <a:p>
            <a:endParaRPr lang="pt-BR" dirty="0"/>
          </a:p>
        </p:txBody>
      </p:sp>
    </p:spTree>
    <p:extLst>
      <p:ext uri="{BB962C8B-B14F-4D97-AF65-F5344CB8AC3E}">
        <p14:creationId xmlns:p14="http://schemas.microsoft.com/office/powerpoint/2010/main" val="2619302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Insuficiência Cardíaca: Sintomas</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70000" lnSpcReduction="20000"/>
          </a:bodyPr>
          <a:lstStyle/>
          <a:p>
            <a:r>
              <a:rPr lang="pt-BR" dirty="0"/>
              <a:t>A doença pode se desenvolver </a:t>
            </a:r>
            <a:r>
              <a:rPr lang="pt-BR" b="1" dirty="0"/>
              <a:t>gradualmente</a:t>
            </a:r>
            <a:r>
              <a:rPr lang="pt-BR" dirty="0"/>
              <a:t> e os sinais variam de pessoa para pessoa. </a:t>
            </a:r>
            <a:r>
              <a:rPr lang="pt-BR" dirty="0" smtClean="0"/>
              <a:t>Entre os </a:t>
            </a:r>
            <a:r>
              <a:rPr lang="pt-BR" dirty="0"/>
              <a:t>sintomas mais </a:t>
            </a:r>
            <a:r>
              <a:rPr lang="pt-BR" dirty="0" smtClean="0"/>
              <a:t>comuns estão:</a:t>
            </a:r>
            <a:endParaRPr lang="pt-BR" dirty="0"/>
          </a:p>
          <a:p>
            <a:r>
              <a:rPr lang="pt-BR" b="1" dirty="0" smtClean="0"/>
              <a:t>Falta </a:t>
            </a:r>
            <a:r>
              <a:rPr lang="pt-BR" b="1" dirty="0"/>
              <a:t>de ar:</a:t>
            </a:r>
            <a:r>
              <a:rPr lang="pt-BR" dirty="0"/>
              <a:t> pode ocorrer durante a atividade física, ao deitar-se ou mesmo em </a:t>
            </a:r>
            <a:r>
              <a:rPr lang="pt-BR" dirty="0" smtClean="0"/>
              <a:t>repouso.</a:t>
            </a:r>
            <a:endParaRPr lang="pt-BR" dirty="0"/>
          </a:p>
          <a:p>
            <a:r>
              <a:rPr lang="pt-BR" b="1" dirty="0" smtClean="0"/>
              <a:t>Fadiga</a:t>
            </a:r>
            <a:r>
              <a:rPr lang="pt-BR" b="1" dirty="0"/>
              <a:t>: </a:t>
            </a:r>
            <a:r>
              <a:rPr lang="pt-BR" dirty="0"/>
              <a:t>sensação de cansaço e falta de </a:t>
            </a:r>
            <a:r>
              <a:rPr lang="pt-BR" dirty="0" smtClean="0"/>
              <a:t>energia.</a:t>
            </a:r>
            <a:endParaRPr lang="pt-BR" dirty="0"/>
          </a:p>
          <a:p>
            <a:r>
              <a:rPr lang="pt-BR" b="1" u="sng" dirty="0" smtClean="0">
                <a:hlinkClick r:id="rId2"/>
              </a:rPr>
              <a:t>Inchaço </a:t>
            </a:r>
            <a:r>
              <a:rPr lang="pt-BR" b="1" u="sng" dirty="0">
                <a:hlinkClick r:id="rId2"/>
              </a:rPr>
              <a:t>(edema)</a:t>
            </a:r>
            <a:r>
              <a:rPr lang="pt-BR" b="1" dirty="0"/>
              <a:t>:</a:t>
            </a:r>
            <a:r>
              <a:rPr lang="pt-BR" dirty="0"/>
              <a:t> pode afetar os tornozelos, pernas, abdômen e, em casos mais graves, os pulmões, causando dificuldade </a:t>
            </a:r>
            <a:r>
              <a:rPr lang="pt-BR" dirty="0" smtClean="0"/>
              <a:t>respiratória.</a:t>
            </a:r>
            <a:endParaRPr lang="pt-BR" dirty="0"/>
          </a:p>
          <a:p>
            <a:r>
              <a:rPr lang="pt-BR" b="1" dirty="0" smtClean="0"/>
              <a:t>Ganho </a:t>
            </a:r>
            <a:r>
              <a:rPr lang="pt-BR" b="1" dirty="0"/>
              <a:t>de peso </a:t>
            </a:r>
            <a:r>
              <a:rPr lang="pt-BR" b="1" dirty="0" err="1"/>
              <a:t>inexplicado</a:t>
            </a:r>
            <a:r>
              <a:rPr lang="pt-BR" b="1" dirty="0"/>
              <a:t>:</a:t>
            </a:r>
            <a:r>
              <a:rPr lang="pt-BR" dirty="0"/>
              <a:t> reação ocasionada devido à retenção de </a:t>
            </a:r>
            <a:r>
              <a:rPr lang="pt-BR" dirty="0" smtClean="0"/>
              <a:t>líquido.</a:t>
            </a:r>
            <a:endParaRPr lang="pt-BR" dirty="0"/>
          </a:p>
          <a:p>
            <a:r>
              <a:rPr lang="pt-BR" b="1" dirty="0" smtClean="0"/>
              <a:t>Tosse </a:t>
            </a:r>
            <a:r>
              <a:rPr lang="pt-BR" b="1" dirty="0"/>
              <a:t>persistente:</a:t>
            </a:r>
            <a:r>
              <a:rPr lang="pt-BR" dirty="0"/>
              <a:t> ocorre quando o acúmulo de líquido nos pulmões causa irritação nas vias </a:t>
            </a:r>
            <a:r>
              <a:rPr lang="pt-BR" dirty="0" smtClean="0"/>
              <a:t>aéreas.</a:t>
            </a:r>
            <a:endParaRPr lang="pt-BR" dirty="0"/>
          </a:p>
          <a:p>
            <a:r>
              <a:rPr lang="pt-BR" b="1" dirty="0" smtClean="0"/>
              <a:t>Batimentos </a:t>
            </a:r>
            <a:r>
              <a:rPr lang="pt-BR" b="1" dirty="0"/>
              <a:t>cardíacos irregulares:</a:t>
            </a:r>
            <a:r>
              <a:rPr lang="pt-BR" dirty="0"/>
              <a:t> arritmias cardíacas, como a </a:t>
            </a:r>
            <a:r>
              <a:rPr lang="pt-BR" b="1" dirty="0"/>
              <a:t>fibrilação atrial</a:t>
            </a:r>
            <a:r>
              <a:rPr lang="pt-BR" dirty="0"/>
              <a:t>, são mais comuns e podem causar palpitações e </a:t>
            </a:r>
            <a:r>
              <a:rPr lang="pt-BR" dirty="0" smtClean="0"/>
              <a:t>tonturas.</a:t>
            </a:r>
            <a:endParaRPr lang="pt-BR" dirty="0"/>
          </a:p>
          <a:p>
            <a:pPr marL="118872" indent="0">
              <a:buNone/>
            </a:pPr>
            <a:endParaRPr lang="pt-BR" dirty="0"/>
          </a:p>
          <a:p>
            <a:endParaRPr lang="pt-BR" dirty="0"/>
          </a:p>
        </p:txBody>
      </p:sp>
    </p:spTree>
    <p:extLst>
      <p:ext uri="{BB962C8B-B14F-4D97-AF65-F5344CB8AC3E}">
        <p14:creationId xmlns:p14="http://schemas.microsoft.com/office/powerpoint/2010/main" val="10443584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Estenose de Carótida: Quadro Clínico</a:t>
            </a:r>
            <a:endParaRPr lang="pt-BR" sz="4000"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85000" lnSpcReduction="10000"/>
          </a:bodyPr>
          <a:lstStyle/>
          <a:p>
            <a:r>
              <a:rPr lang="pt-BR" b="1" dirty="0"/>
              <a:t>Acidente Vascular Cerebral (AVC)</a:t>
            </a:r>
            <a:endParaRPr lang="pt-BR" dirty="0"/>
          </a:p>
          <a:p>
            <a:r>
              <a:rPr lang="pt-BR" dirty="0"/>
              <a:t>Neste caso, os sintomas duram mais de 24 horas e persistem por tempo variável, inclusive podendo ser permanentes. Com o passar das semanas e meses, pode haver melhora lenta e progressiva.</a:t>
            </a:r>
          </a:p>
          <a:p>
            <a:r>
              <a:rPr lang="pt-BR" dirty="0"/>
              <a:t>Ocorre quando o suprimento sanguíneo para uma área do cérebro é abolido definitivamente, sendo também popularmente conhecido como “derrame”. </a:t>
            </a:r>
          </a:p>
          <a:p>
            <a:r>
              <a:rPr lang="pt-BR" dirty="0"/>
              <a:t>Pode ser causado pelo mesmo mecanismo do ataque isquêmico transitório, a embolização de pequenas partículas, ou por oclusão abrupta (fechamento completo) de uma carótida previamente estreitada.</a:t>
            </a:r>
          </a:p>
          <a:p>
            <a:endParaRPr lang="pt-BR" dirty="0"/>
          </a:p>
        </p:txBody>
      </p:sp>
    </p:spTree>
    <p:extLst>
      <p:ext uri="{BB962C8B-B14F-4D97-AF65-F5344CB8AC3E}">
        <p14:creationId xmlns:p14="http://schemas.microsoft.com/office/powerpoint/2010/main" val="19365158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dirty="0" smtClean="0"/>
              <a:t>Estenose de Carótida: Quadro Clínico</a:t>
            </a:r>
            <a:endParaRPr lang="pt-BR" sz="4000"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70000" lnSpcReduction="20000"/>
          </a:bodyPr>
          <a:lstStyle/>
          <a:p>
            <a:r>
              <a:rPr lang="pt-BR" dirty="0"/>
              <a:t>O comprometimento clínico é variável, podendo ser leve (pequena diminuição de força) a severo (paralisia completa de um lado do corpo e perda da fala). Quando a área de isquemia é muito extensa, pode afetar regiões vitais no cérebro, como a de controle da respiração, e o paciente pode não sobreviver ao quadro inicial</a:t>
            </a:r>
            <a:r>
              <a:rPr lang="pt-BR" dirty="0" smtClean="0"/>
              <a:t>.</a:t>
            </a:r>
          </a:p>
          <a:p>
            <a:pPr marL="0" indent="0">
              <a:buNone/>
            </a:pPr>
            <a:r>
              <a:rPr lang="pt-BR" dirty="0"/>
              <a:t> </a:t>
            </a:r>
          </a:p>
          <a:p>
            <a:r>
              <a:rPr lang="pt-BR" dirty="0" smtClean="0"/>
              <a:t>É </a:t>
            </a:r>
            <a:r>
              <a:rPr lang="pt-BR" dirty="0"/>
              <a:t>importante ressaltar que a minoria dos pacientes que sofrem um AVC apresenta um evento neurológico transitório prévio. E quando isso acontece, o atendimento deve ser prioritário, pois a chance de recidiva do AVC nos primeiros 15 dias é maior que 30%. </a:t>
            </a:r>
            <a:endParaRPr lang="pt-BR" dirty="0" smtClean="0"/>
          </a:p>
          <a:p>
            <a:pPr marL="0" indent="0">
              <a:buNone/>
            </a:pPr>
            <a:endParaRPr lang="pt-BR" dirty="0"/>
          </a:p>
          <a:p>
            <a:r>
              <a:rPr lang="pt-BR" dirty="0"/>
              <a:t>A demora no diagnóstico e no tratamento é uma perda de oportunidade de beneficiar esses pacientes. Não se deve dispensar o paciente com um AVC menor ou com um AIT, sem antes investigar a causa e instituir o tratamento.</a:t>
            </a:r>
          </a:p>
          <a:p>
            <a:endParaRPr lang="pt-BR" dirty="0"/>
          </a:p>
        </p:txBody>
      </p:sp>
    </p:spTree>
    <p:extLst>
      <p:ext uri="{BB962C8B-B14F-4D97-AF65-F5344CB8AC3E}">
        <p14:creationId xmlns:p14="http://schemas.microsoft.com/office/powerpoint/2010/main" val="285735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Estenose de Carótida: Diagnóstico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92500" lnSpcReduction="20000"/>
          </a:bodyPr>
          <a:lstStyle/>
          <a:p>
            <a:r>
              <a:rPr lang="pt-BR" dirty="0"/>
              <a:t>O </a:t>
            </a:r>
            <a:r>
              <a:rPr lang="pt-BR" b="1" dirty="0"/>
              <a:t>fluxo</a:t>
            </a:r>
            <a:r>
              <a:rPr lang="pt-BR" dirty="0"/>
              <a:t> e a </a:t>
            </a:r>
            <a:r>
              <a:rPr lang="pt-BR" b="1" dirty="0"/>
              <a:t>estrutura</a:t>
            </a:r>
            <a:r>
              <a:rPr lang="pt-BR" dirty="0"/>
              <a:t> da parede vascular das artérias carótidas podem ser avaliados de forma não invasiva por ultrassonografia </a:t>
            </a:r>
            <a:r>
              <a:rPr lang="pt-BR" dirty="0" err="1"/>
              <a:t>doppler</a:t>
            </a:r>
            <a:r>
              <a:rPr lang="pt-BR" dirty="0"/>
              <a:t>. O exame pode definir com segurança se a obstrução é maior ou menor que </a:t>
            </a:r>
            <a:r>
              <a:rPr lang="pt-BR" b="1" dirty="0"/>
              <a:t>70%</a:t>
            </a:r>
            <a:r>
              <a:rPr lang="pt-BR" dirty="0"/>
              <a:t>.</a:t>
            </a:r>
          </a:p>
          <a:p>
            <a:r>
              <a:rPr lang="pt-BR" dirty="0"/>
              <a:t>Quando se pretende realizar cirurgia, o exame mais utilizado atualmente para planejamento é a </a:t>
            </a:r>
            <a:r>
              <a:rPr lang="pt-BR" b="1" dirty="0" err="1"/>
              <a:t>angiotomografia</a:t>
            </a:r>
            <a:r>
              <a:rPr lang="pt-BR" b="1" dirty="0"/>
              <a:t> computadorizada</a:t>
            </a:r>
            <a:r>
              <a:rPr lang="pt-BR" dirty="0"/>
              <a:t>. </a:t>
            </a:r>
          </a:p>
          <a:p>
            <a:r>
              <a:rPr lang="pt-BR" dirty="0"/>
              <a:t>A angiografia atualmente é utilizada já com o intuito de tratamento durante o procedimento </a:t>
            </a:r>
            <a:r>
              <a:rPr lang="pt-BR" dirty="0" err="1"/>
              <a:t>endovascular</a:t>
            </a:r>
            <a:r>
              <a:rPr lang="pt-BR" dirty="0"/>
              <a:t>.</a:t>
            </a:r>
          </a:p>
          <a:p>
            <a:endParaRPr lang="pt-BR" dirty="0"/>
          </a:p>
        </p:txBody>
      </p:sp>
    </p:spTree>
    <p:extLst>
      <p:ext uri="{BB962C8B-B14F-4D97-AF65-F5344CB8AC3E}">
        <p14:creationId xmlns:p14="http://schemas.microsoft.com/office/powerpoint/2010/main" val="17953725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dirty="0" smtClean="0"/>
              <a:t>Estenose de Carótida: Tratamento Clinico</a:t>
            </a:r>
            <a:endParaRPr lang="pt-BR" sz="3600"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62500" lnSpcReduction="20000"/>
          </a:bodyPr>
          <a:lstStyle/>
          <a:p>
            <a:r>
              <a:rPr lang="pt-BR" dirty="0"/>
              <a:t>Controle de fatores de risco: tratamento rigoroso da hipertensão arterial, do diabetes, do colesterol elevado e de quaisquer outras doenças.</a:t>
            </a:r>
          </a:p>
          <a:p>
            <a:pPr marL="0" indent="0">
              <a:buNone/>
            </a:pPr>
            <a:r>
              <a:rPr lang="pt-BR" dirty="0"/>
              <a:t> </a:t>
            </a:r>
          </a:p>
          <a:p>
            <a:r>
              <a:rPr lang="pt-BR" b="1" dirty="0"/>
              <a:t>Exercício físico</a:t>
            </a:r>
            <a:r>
              <a:rPr lang="pt-BR" dirty="0"/>
              <a:t>: auxilia no condicionamento cardiovascular, na perda de peso e no controle da hipertensão e diabetes.</a:t>
            </a:r>
          </a:p>
          <a:p>
            <a:pPr marL="0" indent="0">
              <a:buNone/>
            </a:pPr>
            <a:endParaRPr lang="pt-BR" dirty="0"/>
          </a:p>
          <a:p>
            <a:r>
              <a:rPr lang="pt-BR" b="1" dirty="0"/>
              <a:t>Abolição do fumo</a:t>
            </a:r>
            <a:r>
              <a:rPr lang="pt-BR" dirty="0"/>
              <a:t>: o tabagismo causa efeitos deletérios na camada interna dos </a:t>
            </a:r>
            <a:r>
              <a:rPr lang="pt-BR" dirty="0" smtClean="0"/>
              <a:t>vasos </a:t>
            </a:r>
            <a:r>
              <a:rPr lang="pt-BR" dirty="0"/>
              <a:t>e na coagulação sanguínea.</a:t>
            </a:r>
          </a:p>
          <a:p>
            <a:pPr marL="0" indent="0">
              <a:buNone/>
            </a:pPr>
            <a:endParaRPr lang="pt-BR" dirty="0"/>
          </a:p>
          <a:p>
            <a:r>
              <a:rPr lang="pt-BR" b="1" dirty="0" err="1"/>
              <a:t>Antiagregante</a:t>
            </a:r>
            <a:r>
              <a:rPr lang="pt-BR" b="1" dirty="0"/>
              <a:t> </a:t>
            </a:r>
            <a:r>
              <a:rPr lang="pt-BR" b="1" dirty="0" err="1"/>
              <a:t>plaquetário</a:t>
            </a:r>
            <a:r>
              <a:rPr lang="pt-BR" dirty="0"/>
              <a:t>: este medicamento diminui o risco de ocorrência de AVC, pois diminui a agregação </a:t>
            </a:r>
            <a:r>
              <a:rPr lang="pt-BR" dirty="0" err="1"/>
              <a:t>plaquetária</a:t>
            </a:r>
            <a:r>
              <a:rPr lang="pt-BR" dirty="0"/>
              <a:t>, tornando o sangue menos coagulável. Por isso também diminui a chance de infarto do miocárdio e de outras tromboses arteriais.</a:t>
            </a:r>
          </a:p>
          <a:p>
            <a:pPr marL="0" indent="0">
              <a:buNone/>
            </a:pPr>
            <a:endParaRPr lang="pt-BR" dirty="0"/>
          </a:p>
          <a:p>
            <a:r>
              <a:rPr lang="pt-BR" b="1" dirty="0"/>
              <a:t>Estatina</a:t>
            </a:r>
            <a:r>
              <a:rPr lang="pt-BR" dirty="0"/>
              <a:t>: medicamento para reduzir o nível de colesterol que deve ser utilizado mesmo nos pacientes que estão com níveis considerados normais, pois reduz o risco de AVC e outros eventos cardiovasculares.</a:t>
            </a:r>
          </a:p>
          <a:p>
            <a:pPr marL="118872" indent="0">
              <a:buNone/>
            </a:pPr>
            <a:endParaRPr lang="pt-BR" dirty="0"/>
          </a:p>
        </p:txBody>
      </p:sp>
    </p:spTree>
    <p:extLst>
      <p:ext uri="{BB962C8B-B14F-4D97-AF65-F5344CB8AC3E}">
        <p14:creationId xmlns:p14="http://schemas.microsoft.com/office/powerpoint/2010/main" val="23576969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   Estenose de Carótida: Tratamento Cirúrgico</a:t>
            </a:r>
            <a:endParaRPr lang="pt-BR" sz="3200"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70000" lnSpcReduction="20000"/>
          </a:bodyPr>
          <a:lstStyle/>
          <a:p>
            <a:r>
              <a:rPr lang="pt-BR" dirty="0"/>
              <a:t>Os pacientes com sintomas como os descritos acima, com estreitamentos entre </a:t>
            </a:r>
            <a:r>
              <a:rPr lang="pt-BR" b="1" dirty="0"/>
              <a:t>50% a 99%, </a:t>
            </a:r>
            <a:r>
              <a:rPr lang="pt-BR" dirty="0"/>
              <a:t>devem ser prontamente encaminhados ao especialista para que possam ser operados. </a:t>
            </a:r>
          </a:p>
          <a:p>
            <a:r>
              <a:rPr lang="pt-BR" dirty="0"/>
              <a:t>Os pacientes sem sintomas, com estenoses </a:t>
            </a:r>
            <a:r>
              <a:rPr lang="pt-BR" b="1" dirty="0"/>
              <a:t>acima de 70%, </a:t>
            </a:r>
            <a:r>
              <a:rPr lang="pt-BR" dirty="0"/>
              <a:t>serão avaliados e melhor selecionados para tratamento invasivo quando indicado</a:t>
            </a:r>
            <a:r>
              <a:rPr lang="pt-BR" dirty="0" smtClean="0"/>
              <a:t>.</a:t>
            </a:r>
          </a:p>
          <a:p>
            <a:pPr marL="0" indent="0">
              <a:buNone/>
            </a:pPr>
            <a:endParaRPr lang="pt-BR" dirty="0"/>
          </a:p>
          <a:p>
            <a:r>
              <a:rPr lang="pt-BR" b="1" dirty="0"/>
              <a:t>ENDARTERECTOMIA</a:t>
            </a:r>
            <a:endParaRPr lang="pt-BR" dirty="0"/>
          </a:p>
          <a:p>
            <a:r>
              <a:rPr lang="pt-BR" dirty="0"/>
              <a:t>Esta cirurgia consiste na retirada da placa de gordura e dos trombos que obstruem parcialmente a artéria, sob visualização direta.</a:t>
            </a:r>
          </a:p>
          <a:p>
            <a:r>
              <a:rPr lang="pt-BR" dirty="0"/>
              <a:t>Com a retirada da placa, a artéria vai ficar totalmente aberta, havendo aumento de fluxo sanguíneo para o cérebro, o que reduz o risco de formação de novos trombos.</a:t>
            </a:r>
          </a:p>
          <a:p>
            <a:endParaRPr lang="pt-BR" dirty="0"/>
          </a:p>
        </p:txBody>
      </p:sp>
    </p:spTree>
    <p:extLst>
      <p:ext uri="{BB962C8B-B14F-4D97-AF65-F5344CB8AC3E}">
        <p14:creationId xmlns:p14="http://schemas.microsoft.com/office/powerpoint/2010/main" val="34028308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   Estenose de Carótida: Tratamento Cirúrgico</a:t>
            </a:r>
            <a:endParaRPr lang="pt-BR" sz="3200" dirty="0"/>
          </a:p>
        </p:txBody>
      </p:sp>
      <p:pic>
        <p:nvPicPr>
          <p:cNvPr id="4" name="Espaço Reservado para Conteúdo 3"/>
          <p:cNvPicPr>
            <a:picLocks noGrp="1" noChangeAspect="1"/>
          </p:cNvPicPr>
          <p:nvPr>
            <p:ph idx="1"/>
          </p:nvPr>
        </p:nvPicPr>
        <p:blipFill>
          <a:blip r:embed="rId2"/>
          <a:stretch>
            <a:fillRect/>
          </a:stretch>
        </p:blipFill>
        <p:spPr>
          <a:xfrm>
            <a:off x="611560" y="1916832"/>
            <a:ext cx="8075240" cy="4536504"/>
          </a:xfrm>
          <a:prstGeom prst="rect">
            <a:avLst/>
          </a:prstGeom>
          <a:ln w="57150">
            <a:solidFill>
              <a:srgbClr val="FF0000"/>
            </a:solidFill>
          </a:ln>
        </p:spPr>
      </p:pic>
    </p:spTree>
    <p:extLst>
      <p:ext uri="{BB962C8B-B14F-4D97-AF65-F5344CB8AC3E}">
        <p14:creationId xmlns:p14="http://schemas.microsoft.com/office/powerpoint/2010/main" val="7314743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     Estenose de Carótida: Tratamento </a:t>
            </a:r>
            <a:r>
              <a:rPr lang="pt-BR" sz="2800" dirty="0" err="1" smtClean="0"/>
              <a:t>Endovascular</a:t>
            </a:r>
            <a:endParaRPr lang="pt-BR" sz="2800" dirty="0"/>
          </a:p>
        </p:txBody>
      </p:sp>
      <p:sp>
        <p:nvSpPr>
          <p:cNvPr id="3" name="Espaço Reservado para Conteúdo 2"/>
          <p:cNvSpPr>
            <a:spLocks noGrp="1"/>
          </p:cNvSpPr>
          <p:nvPr>
            <p:ph idx="1"/>
          </p:nvPr>
        </p:nvSpPr>
        <p:spPr>
          <a:solidFill>
            <a:schemeClr val="bg1">
              <a:lumMod val="85000"/>
            </a:schemeClr>
          </a:solidFill>
          <a:ln w="57150">
            <a:solidFill>
              <a:srgbClr val="FF0000"/>
            </a:solidFill>
          </a:ln>
        </p:spPr>
        <p:txBody>
          <a:bodyPr>
            <a:normAutofit fontScale="70000" lnSpcReduction="20000"/>
          </a:bodyPr>
          <a:lstStyle/>
          <a:p>
            <a:r>
              <a:rPr lang="pt-BR" dirty="0"/>
              <a:t>Nesta técnica, um </a:t>
            </a:r>
            <a:r>
              <a:rPr lang="pt-BR" dirty="0" err="1"/>
              <a:t>stent</a:t>
            </a:r>
            <a:r>
              <a:rPr lang="pt-BR" dirty="0"/>
              <a:t> é levado por meio de um cateter introduzido na artéria femoral (virilha), e é posicionado na carótida com a utilização de raio-X. O </a:t>
            </a:r>
            <a:r>
              <a:rPr lang="pt-BR" dirty="0" err="1"/>
              <a:t>stent</a:t>
            </a:r>
            <a:r>
              <a:rPr lang="pt-BR" dirty="0"/>
              <a:t> é liberado na região da estenose e “alarga” o vaso que estava estreitado</a:t>
            </a:r>
            <a:r>
              <a:rPr lang="pt-BR" dirty="0" smtClean="0"/>
              <a:t>.</a:t>
            </a:r>
          </a:p>
          <a:p>
            <a:pPr marL="118872" indent="0">
              <a:buNone/>
            </a:pPr>
            <a:endParaRPr lang="pt-BR" dirty="0"/>
          </a:p>
          <a:p>
            <a:r>
              <a:rPr lang="pt-BR" dirty="0"/>
              <a:t>Para evitar que fragmentos da placa aterosclerótica eventualmente possam se soltar durante a colocação do </a:t>
            </a:r>
            <a:r>
              <a:rPr lang="pt-BR" dirty="0" err="1"/>
              <a:t>stent</a:t>
            </a:r>
            <a:r>
              <a:rPr lang="pt-BR" dirty="0"/>
              <a:t>, e chegar ao cérebro, pelo mesmo cateter é implantado um pequeno dispositivo, </a:t>
            </a:r>
            <a:r>
              <a:rPr lang="pt-BR" b="1" dirty="0"/>
              <a:t>semelhante a um pequeno filtro</a:t>
            </a:r>
            <a:r>
              <a:rPr lang="pt-BR" dirty="0"/>
              <a:t>, que captura fragmentos de placa se estas se soltarem. Após o </a:t>
            </a:r>
            <a:r>
              <a:rPr lang="pt-BR" dirty="0" err="1"/>
              <a:t>stent</a:t>
            </a:r>
            <a:r>
              <a:rPr lang="pt-BR" dirty="0"/>
              <a:t> estar posicionado corretamente, este dispositivo é retirado e o procedimento é finalizado</a:t>
            </a:r>
            <a:r>
              <a:rPr lang="pt-BR" dirty="0" smtClean="0"/>
              <a:t>.</a:t>
            </a:r>
          </a:p>
          <a:p>
            <a:pPr marL="118872" indent="0">
              <a:buNone/>
            </a:pPr>
            <a:endParaRPr lang="pt-BR" dirty="0"/>
          </a:p>
          <a:p>
            <a:r>
              <a:rPr lang="pt-BR" dirty="0"/>
              <a:t>O cirurgião vascular é o especialista que está habilitado a indicar qual o melhor tipo de tratamento para cada paciente.</a:t>
            </a:r>
          </a:p>
          <a:p>
            <a:endParaRPr lang="pt-BR" dirty="0"/>
          </a:p>
        </p:txBody>
      </p:sp>
    </p:spTree>
    <p:extLst>
      <p:ext uri="{BB962C8B-B14F-4D97-AF65-F5344CB8AC3E}">
        <p14:creationId xmlns:p14="http://schemas.microsoft.com/office/powerpoint/2010/main" val="17575963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    Estenose de Carótida: Tratamento </a:t>
            </a:r>
            <a:r>
              <a:rPr lang="pt-BR" sz="2800" dirty="0" err="1" smtClean="0"/>
              <a:t>Endovascular</a:t>
            </a:r>
            <a:endParaRPr lang="pt-BR" sz="2800" dirty="0"/>
          </a:p>
        </p:txBody>
      </p:sp>
      <p:pic>
        <p:nvPicPr>
          <p:cNvPr id="5" name="Espaço Reservado para Conteúdo 4"/>
          <p:cNvPicPr>
            <a:picLocks noGrp="1" noChangeAspect="1"/>
          </p:cNvPicPr>
          <p:nvPr>
            <p:ph sz="half" idx="1"/>
          </p:nvPr>
        </p:nvPicPr>
        <p:blipFill>
          <a:blip r:embed="rId2"/>
          <a:stretch>
            <a:fillRect/>
          </a:stretch>
        </p:blipFill>
        <p:spPr>
          <a:xfrm>
            <a:off x="457200" y="2420888"/>
            <a:ext cx="3826768" cy="3240360"/>
          </a:xfrm>
          <a:prstGeom prst="rect">
            <a:avLst/>
          </a:prstGeom>
          <a:ln w="57150">
            <a:solidFill>
              <a:srgbClr val="FF0000"/>
            </a:solidFill>
          </a:ln>
        </p:spPr>
      </p:pic>
      <p:pic>
        <p:nvPicPr>
          <p:cNvPr id="6" name="Espaço Reservado para Conteúdo 5"/>
          <p:cNvPicPr>
            <a:picLocks noGrp="1" noChangeAspect="1"/>
          </p:cNvPicPr>
          <p:nvPr>
            <p:ph sz="half" idx="2"/>
          </p:nvPr>
        </p:nvPicPr>
        <p:blipFill>
          <a:blip r:embed="rId3"/>
          <a:stretch>
            <a:fillRect/>
          </a:stretch>
        </p:blipFill>
        <p:spPr>
          <a:xfrm>
            <a:off x="5220072" y="2132856"/>
            <a:ext cx="3394720" cy="3816424"/>
          </a:xfrm>
          <a:prstGeom prst="rect">
            <a:avLst/>
          </a:prstGeom>
          <a:ln w="57150">
            <a:solidFill>
              <a:srgbClr val="FF0000"/>
            </a:solidFill>
          </a:ln>
        </p:spPr>
      </p:pic>
    </p:spTree>
    <p:extLst>
      <p:ext uri="{BB962C8B-B14F-4D97-AF65-F5344CB8AC3E}">
        <p14:creationId xmlns:p14="http://schemas.microsoft.com/office/powerpoint/2010/main" val="515799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Tratamento Magnético</a:t>
            </a:r>
            <a:endParaRPr lang="pt-BR" dirty="0"/>
          </a:p>
        </p:txBody>
      </p:sp>
      <p:sp>
        <p:nvSpPr>
          <p:cNvPr id="3" name="Espaço Reservado para Conteúdo 2"/>
          <p:cNvSpPr>
            <a:spLocks noGrp="1"/>
          </p:cNvSpPr>
          <p:nvPr>
            <p:ph idx="1"/>
          </p:nvPr>
        </p:nvSpPr>
        <p:spPr>
          <a:solidFill>
            <a:schemeClr val="bg2"/>
          </a:solidFill>
          <a:ln w="57150">
            <a:solidFill>
              <a:srgbClr val="FF0000"/>
            </a:solidFill>
          </a:ln>
        </p:spPr>
        <p:txBody>
          <a:bodyPr>
            <a:normAutofit fontScale="92500" lnSpcReduction="10000"/>
          </a:bodyPr>
          <a:lstStyle/>
          <a:p>
            <a:pPr marL="633222" lvl="0" indent="-514350">
              <a:buClr>
                <a:srgbClr val="F0AD00"/>
              </a:buClr>
              <a:buFont typeface="Wingdings 2"/>
              <a:buAutoNum type="arabicPeriod"/>
            </a:pPr>
            <a:r>
              <a:rPr lang="pt-BR" sz="2200" b="1" dirty="0" smtClean="0">
                <a:solidFill>
                  <a:prstClr val="black"/>
                </a:solidFill>
              </a:rPr>
              <a:t>Tato Magnético e dispersivos longitudinais com objetivo de estabelecer a relação magnética</a:t>
            </a:r>
            <a:r>
              <a:rPr lang="pt-BR" sz="2200" b="1" dirty="0" smtClean="0">
                <a:solidFill>
                  <a:prstClr val="black"/>
                </a:solidFill>
              </a:rPr>
              <a:t>.</a:t>
            </a:r>
          </a:p>
          <a:p>
            <a:pPr marL="633222" lvl="0" indent="-514350">
              <a:buClr>
                <a:srgbClr val="F0AD00"/>
              </a:buClr>
              <a:buFont typeface="Wingdings 2"/>
              <a:buAutoNum type="arabicPeriod"/>
            </a:pPr>
            <a:r>
              <a:rPr lang="pt-BR" sz="2200" b="1" dirty="0" smtClean="0">
                <a:solidFill>
                  <a:prstClr val="black"/>
                </a:solidFill>
              </a:rPr>
              <a:t>Técnicas dispersivas que sejam necessárias para preparação dos centros de força [se necessário].</a:t>
            </a:r>
            <a:endParaRPr lang="pt-BR" sz="2200" b="1" dirty="0" smtClean="0">
              <a:solidFill>
                <a:prstClr val="black"/>
              </a:solidFill>
            </a:endParaRPr>
          </a:p>
          <a:p>
            <a:pPr marL="633222" lvl="0" indent="-514350">
              <a:buClr>
                <a:srgbClr val="F0AD00"/>
              </a:buClr>
              <a:buFont typeface="Wingdings 2"/>
              <a:buAutoNum type="arabicPeriod"/>
            </a:pPr>
            <a:r>
              <a:rPr lang="pt-BR" sz="2200" b="1" dirty="0" smtClean="0">
                <a:solidFill>
                  <a:prstClr val="black"/>
                </a:solidFill>
              </a:rPr>
              <a:t> Longitudinais </a:t>
            </a:r>
            <a:r>
              <a:rPr lang="pt-BR" sz="2200" b="1" dirty="0">
                <a:solidFill>
                  <a:prstClr val="black"/>
                </a:solidFill>
              </a:rPr>
              <a:t>concentrados, meia </a:t>
            </a:r>
            <a:r>
              <a:rPr lang="pt-BR" sz="2200" b="1" dirty="0" smtClean="0">
                <a:solidFill>
                  <a:prstClr val="black"/>
                </a:solidFill>
              </a:rPr>
              <a:t>distância [geralmente ativantes], </a:t>
            </a:r>
            <a:r>
              <a:rPr lang="pt-BR" sz="2200" b="1" dirty="0">
                <a:solidFill>
                  <a:prstClr val="black"/>
                </a:solidFill>
              </a:rPr>
              <a:t>sobre coronário e frontal com efeito de paz em todo ser</a:t>
            </a:r>
            <a:r>
              <a:rPr lang="pt-BR" sz="2200" b="1" dirty="0" smtClean="0">
                <a:solidFill>
                  <a:prstClr val="black"/>
                </a:solidFill>
              </a:rPr>
              <a:t>.</a:t>
            </a:r>
          </a:p>
          <a:p>
            <a:pPr marL="633222" lvl="0" indent="-514350">
              <a:buClr>
                <a:srgbClr val="F0AD00"/>
              </a:buClr>
              <a:buFont typeface="Wingdings 2"/>
              <a:buAutoNum type="arabicPeriod"/>
            </a:pPr>
            <a:r>
              <a:rPr lang="pt-BR" sz="2200" b="1" dirty="0" smtClean="0">
                <a:solidFill>
                  <a:prstClr val="black"/>
                </a:solidFill>
              </a:rPr>
              <a:t>Concentrado calmante no Laríngeo seguido de concentrados calmantes nas regiões cervicais direita e esquerda [3 a 5 minutos].</a:t>
            </a:r>
            <a:endParaRPr lang="pt-BR" sz="2200" b="1" dirty="0">
              <a:solidFill>
                <a:prstClr val="black"/>
              </a:solidFill>
            </a:endParaRPr>
          </a:p>
          <a:p>
            <a:pPr marL="633222" lvl="0" indent="-514350">
              <a:buClr>
                <a:srgbClr val="F0AD00"/>
              </a:buClr>
              <a:buFont typeface="Wingdings 2"/>
              <a:buAutoNum type="arabicPeriod"/>
            </a:pPr>
            <a:r>
              <a:rPr lang="pt-BR" sz="2200" b="1" dirty="0" smtClean="0">
                <a:solidFill>
                  <a:prstClr val="black"/>
                </a:solidFill>
              </a:rPr>
              <a:t>Concentrados calmantes no cardíaco.</a:t>
            </a:r>
            <a:endParaRPr lang="pt-BR" sz="2200" b="1" dirty="0">
              <a:solidFill>
                <a:prstClr val="black"/>
              </a:solidFill>
            </a:endParaRPr>
          </a:p>
          <a:p>
            <a:pPr marL="633222" lvl="0" indent="-514350">
              <a:buClr>
                <a:srgbClr val="F0AD00"/>
              </a:buClr>
              <a:buFont typeface="Wingdings 2"/>
              <a:buAutoNum type="arabicPeriod"/>
            </a:pPr>
            <a:r>
              <a:rPr lang="pt-BR" sz="2200" b="1" dirty="0">
                <a:solidFill>
                  <a:prstClr val="black"/>
                </a:solidFill>
              </a:rPr>
              <a:t>Concentrados ativantes em gástrico e esplênico.</a:t>
            </a:r>
          </a:p>
          <a:p>
            <a:pPr marL="633222" lvl="0" indent="-514350">
              <a:buClr>
                <a:srgbClr val="F0AD00"/>
              </a:buClr>
              <a:buFont typeface="Wingdings 2"/>
              <a:buAutoNum type="arabicPeriod"/>
            </a:pPr>
            <a:r>
              <a:rPr lang="pt-BR" sz="2200" b="1" dirty="0" smtClean="0">
                <a:solidFill>
                  <a:prstClr val="black"/>
                </a:solidFill>
              </a:rPr>
              <a:t>Na região posterior harmonização do umeral </a:t>
            </a:r>
            <a:r>
              <a:rPr lang="pt-BR" sz="2200" b="1" dirty="0" smtClean="0">
                <a:solidFill>
                  <a:prstClr val="black"/>
                </a:solidFill>
              </a:rPr>
              <a:t>e de </a:t>
            </a:r>
            <a:r>
              <a:rPr lang="pt-BR" sz="2200" b="1" dirty="0" smtClean="0">
                <a:solidFill>
                  <a:prstClr val="black"/>
                </a:solidFill>
              </a:rPr>
              <a:t>acordo com a necessidade do </a:t>
            </a:r>
            <a:r>
              <a:rPr lang="pt-BR" sz="2200" b="1" dirty="0" smtClean="0">
                <a:solidFill>
                  <a:prstClr val="black"/>
                </a:solidFill>
              </a:rPr>
              <a:t>paciente.</a:t>
            </a:r>
            <a:endParaRPr lang="pt-BR" sz="2200" b="1" dirty="0">
              <a:solidFill>
                <a:prstClr val="black"/>
              </a:solidFill>
            </a:endParaRPr>
          </a:p>
          <a:p>
            <a:pPr marL="633222" lvl="0" indent="-514350">
              <a:buClr>
                <a:srgbClr val="F0AD00"/>
              </a:buClr>
              <a:buFont typeface="Wingdings 2"/>
              <a:buAutoNum type="arabicPeriod"/>
            </a:pPr>
            <a:r>
              <a:rPr lang="pt-BR" sz="2200" b="1" dirty="0">
                <a:solidFill>
                  <a:prstClr val="black"/>
                </a:solidFill>
              </a:rPr>
              <a:t>Perpendiculares.</a:t>
            </a:r>
          </a:p>
          <a:p>
            <a:pPr marL="633222" lvl="0" indent="-514350">
              <a:buClr>
                <a:srgbClr val="F0AD00"/>
              </a:buClr>
              <a:buFont typeface="Wingdings 2"/>
              <a:buAutoNum type="arabicPeriod"/>
            </a:pPr>
            <a:r>
              <a:rPr lang="pt-BR" sz="2200" b="1" dirty="0">
                <a:solidFill>
                  <a:prstClr val="black"/>
                </a:solidFill>
              </a:rPr>
              <a:t>Dispersivos </a:t>
            </a:r>
            <a:r>
              <a:rPr lang="pt-BR" sz="2200" b="1" dirty="0" smtClean="0">
                <a:solidFill>
                  <a:prstClr val="black"/>
                </a:solidFill>
              </a:rPr>
              <a:t>finais [poucos – para desfazer a relação magnética].</a:t>
            </a:r>
            <a:endParaRPr lang="pt-BR" sz="2200" b="1" dirty="0">
              <a:solidFill>
                <a:prstClr val="black"/>
              </a:solidFill>
            </a:endParaRPr>
          </a:p>
          <a:p>
            <a:pPr marL="633222" lvl="0" indent="-514350">
              <a:buClr>
                <a:srgbClr val="F0AD00"/>
              </a:buClr>
              <a:buFont typeface="Wingdings 2"/>
              <a:buAutoNum type="arabicPeriod"/>
            </a:pPr>
            <a:r>
              <a:rPr lang="pt-BR" sz="2200" b="1" dirty="0" smtClean="0">
                <a:solidFill>
                  <a:prstClr val="black"/>
                </a:solidFill>
              </a:rPr>
              <a:t>Água fluidificada cerca de dois litros </a:t>
            </a:r>
            <a:r>
              <a:rPr lang="pt-BR" sz="2200" b="1" dirty="0">
                <a:solidFill>
                  <a:prstClr val="black"/>
                </a:solidFill>
              </a:rPr>
              <a:t>por semana.</a:t>
            </a:r>
          </a:p>
          <a:p>
            <a:pPr marL="118872" indent="0">
              <a:buNone/>
            </a:pPr>
            <a:endParaRPr lang="pt-BR" dirty="0"/>
          </a:p>
        </p:txBody>
      </p:sp>
    </p:spTree>
    <p:extLst>
      <p:ext uri="{BB962C8B-B14F-4D97-AF65-F5344CB8AC3E}">
        <p14:creationId xmlns:p14="http://schemas.microsoft.com/office/powerpoint/2010/main" val="20124445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solidFill>
            <a:schemeClr val="bg2"/>
          </a:solidFill>
          <a:ln w="57150">
            <a:solidFill>
              <a:srgbClr val="FF0000"/>
            </a:solidFill>
          </a:ln>
        </p:spPr>
        <p:txBody>
          <a:bodyPr/>
          <a:lstStyle/>
          <a:p>
            <a:endParaRPr lang="pt-BR" dirty="0" smtClean="0"/>
          </a:p>
          <a:p>
            <a:endParaRPr lang="pt-BR" dirty="0"/>
          </a:p>
          <a:p>
            <a:endParaRPr lang="pt-BR" dirty="0" smtClean="0"/>
          </a:p>
          <a:p>
            <a:pPr marL="118872" indent="0">
              <a:buNone/>
            </a:pPr>
            <a:r>
              <a:rPr lang="pt-BR" dirty="0" smtClean="0"/>
              <a:t>                  </a:t>
            </a:r>
            <a:r>
              <a:rPr lang="pt-BR" sz="6000" b="1" dirty="0" smtClean="0"/>
              <a:t>Muito obrigado</a:t>
            </a:r>
            <a:endParaRPr lang="pt-BR" sz="6000" b="1" dirty="0"/>
          </a:p>
        </p:txBody>
      </p:sp>
    </p:spTree>
    <p:extLst>
      <p:ext uri="{BB962C8B-B14F-4D97-AF65-F5344CB8AC3E}">
        <p14:creationId xmlns:p14="http://schemas.microsoft.com/office/powerpoint/2010/main" val="373735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Insuficiência Cardíaca: Classificação</a:t>
            </a:r>
            <a:endParaRPr lang="pt-BR"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92500"/>
          </a:bodyPr>
          <a:lstStyle/>
          <a:p>
            <a:r>
              <a:rPr lang="pt-BR" b="1" dirty="0"/>
              <a:t>Insuficiência cardíaca com fração de ejeção </a:t>
            </a:r>
            <a:r>
              <a:rPr lang="pt-BR" b="1" dirty="0" smtClean="0"/>
              <a:t>reduzida:</a:t>
            </a:r>
            <a:r>
              <a:rPr lang="pt-BR" dirty="0"/>
              <a:t> </a:t>
            </a:r>
            <a:r>
              <a:rPr lang="pt-BR" dirty="0" smtClean="0"/>
              <a:t>quando </a:t>
            </a:r>
            <a:r>
              <a:rPr lang="pt-BR" dirty="0"/>
              <a:t>o coração perde força para se contrair, indicando no </a:t>
            </a:r>
            <a:r>
              <a:rPr lang="pt-BR" b="1" dirty="0" err="1">
                <a:solidFill>
                  <a:srgbClr val="FF0000"/>
                </a:solidFill>
              </a:rPr>
              <a:t>ecocardiograma</a:t>
            </a:r>
            <a:r>
              <a:rPr lang="pt-BR" dirty="0"/>
              <a:t> (exame do </a:t>
            </a:r>
            <a:r>
              <a:rPr lang="pt-BR" dirty="0" smtClean="0"/>
              <a:t>coração que calcula o bombeamento </a:t>
            </a:r>
            <a:r>
              <a:rPr lang="pt-BR" dirty="0"/>
              <a:t>do sangue</a:t>
            </a:r>
            <a:r>
              <a:rPr lang="pt-BR" dirty="0" smtClean="0"/>
              <a:t>) </a:t>
            </a:r>
            <a:r>
              <a:rPr lang="pt-BR" dirty="0"/>
              <a:t>uma fração de ejeção </a:t>
            </a:r>
            <a:r>
              <a:rPr lang="pt-BR" b="1" dirty="0" smtClean="0">
                <a:solidFill>
                  <a:srgbClr val="FF0000"/>
                </a:solidFill>
              </a:rPr>
              <a:t>menor </a:t>
            </a:r>
            <a:r>
              <a:rPr lang="pt-BR" b="1" dirty="0">
                <a:solidFill>
                  <a:srgbClr val="FF0000"/>
                </a:solidFill>
              </a:rPr>
              <a:t>que 40</a:t>
            </a:r>
            <a:r>
              <a:rPr lang="pt-BR" b="1" dirty="0" smtClean="0">
                <a:solidFill>
                  <a:srgbClr val="FF0000"/>
                </a:solidFill>
              </a:rPr>
              <a:t>%.</a:t>
            </a:r>
            <a:endParaRPr lang="pt-BR" b="1" dirty="0">
              <a:solidFill>
                <a:srgbClr val="FF0000"/>
              </a:solidFill>
            </a:endParaRPr>
          </a:p>
          <a:p>
            <a:pPr marL="118872" indent="0">
              <a:buNone/>
            </a:pPr>
            <a:endParaRPr lang="pt-BR" dirty="0"/>
          </a:p>
        </p:txBody>
      </p:sp>
      <p:pic>
        <p:nvPicPr>
          <p:cNvPr id="5" name="Espaço Reservado para Conteúdo 4"/>
          <p:cNvPicPr>
            <a:picLocks noGrp="1" noChangeAspect="1"/>
          </p:cNvPicPr>
          <p:nvPr>
            <p:ph sz="half" idx="2"/>
          </p:nvPr>
        </p:nvPicPr>
        <p:blipFill>
          <a:blip r:embed="rId2"/>
          <a:stretch>
            <a:fillRect/>
          </a:stretch>
        </p:blipFill>
        <p:spPr>
          <a:xfrm>
            <a:off x="4716016" y="2276873"/>
            <a:ext cx="4176464" cy="3600400"/>
          </a:xfrm>
          <a:prstGeom prst="rect">
            <a:avLst/>
          </a:prstGeom>
          <a:ln w="57150">
            <a:solidFill>
              <a:srgbClr val="FF0000"/>
            </a:solidFill>
          </a:ln>
        </p:spPr>
      </p:pic>
    </p:spTree>
    <p:extLst>
      <p:ext uri="{BB962C8B-B14F-4D97-AF65-F5344CB8AC3E}">
        <p14:creationId xmlns:p14="http://schemas.microsoft.com/office/powerpoint/2010/main" val="1931272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Insuficiência Cardíaca: Classificação</a:t>
            </a:r>
            <a:endParaRPr lang="pt-BR"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lstStyle/>
          <a:p>
            <a:r>
              <a:rPr lang="pt-BR" b="1" dirty="0"/>
              <a:t>Insuficiência cardíaca com fração de ejeção preservada:</a:t>
            </a:r>
            <a:r>
              <a:rPr lang="pt-BR" dirty="0"/>
              <a:t> quando o </a:t>
            </a:r>
            <a:r>
              <a:rPr lang="pt-BR" b="1" dirty="0"/>
              <a:t>relaxamento</a:t>
            </a:r>
            <a:r>
              <a:rPr lang="pt-BR" dirty="0"/>
              <a:t> do músculo cardíaco não está funcionando bem, mas o bombeamento do sangue no </a:t>
            </a:r>
            <a:r>
              <a:rPr lang="pt-BR" dirty="0" err="1"/>
              <a:t>ecocardiograma</a:t>
            </a:r>
            <a:r>
              <a:rPr lang="pt-BR" dirty="0"/>
              <a:t> tem valor </a:t>
            </a:r>
            <a:r>
              <a:rPr lang="pt-BR" b="1" dirty="0">
                <a:solidFill>
                  <a:srgbClr val="FF0000"/>
                </a:solidFill>
              </a:rPr>
              <a:t>acima de 50</a:t>
            </a:r>
            <a:r>
              <a:rPr lang="pt-BR" b="1" dirty="0" smtClean="0">
                <a:solidFill>
                  <a:srgbClr val="FF0000"/>
                </a:solidFill>
              </a:rPr>
              <a:t>%.</a:t>
            </a:r>
            <a:endParaRPr lang="pt-BR" b="1" dirty="0">
              <a:solidFill>
                <a:srgbClr val="FF0000"/>
              </a:solidFill>
            </a:endParaRPr>
          </a:p>
          <a:p>
            <a:endParaRPr lang="pt-BR" dirty="0"/>
          </a:p>
        </p:txBody>
      </p:sp>
      <p:pic>
        <p:nvPicPr>
          <p:cNvPr id="5" name="Espaço Reservado para Conteúdo 4"/>
          <p:cNvPicPr>
            <a:picLocks noGrp="1" noChangeAspect="1"/>
          </p:cNvPicPr>
          <p:nvPr>
            <p:ph sz="half" idx="2"/>
          </p:nvPr>
        </p:nvPicPr>
        <p:blipFill>
          <a:blip r:embed="rId2"/>
          <a:stretch>
            <a:fillRect/>
          </a:stretch>
        </p:blipFill>
        <p:spPr>
          <a:xfrm>
            <a:off x="4716016" y="2492896"/>
            <a:ext cx="4176464" cy="3240360"/>
          </a:xfrm>
          <a:prstGeom prst="rect">
            <a:avLst/>
          </a:prstGeom>
          <a:ln w="57150">
            <a:solidFill>
              <a:srgbClr val="FF0000"/>
            </a:solidFill>
          </a:ln>
        </p:spPr>
      </p:pic>
    </p:spTree>
    <p:extLst>
      <p:ext uri="{BB962C8B-B14F-4D97-AF65-F5344CB8AC3E}">
        <p14:creationId xmlns:p14="http://schemas.microsoft.com/office/powerpoint/2010/main" val="197764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Insuficiência Cardíaca: Classificação</a:t>
            </a:r>
            <a:endParaRPr lang="pt-BR" dirty="0"/>
          </a:p>
        </p:txBody>
      </p:sp>
      <p:sp>
        <p:nvSpPr>
          <p:cNvPr id="3" name="Espaço Reservado para Conteúdo 2"/>
          <p:cNvSpPr>
            <a:spLocks noGrp="1"/>
          </p:cNvSpPr>
          <p:nvPr>
            <p:ph sz="half" idx="1"/>
          </p:nvPr>
        </p:nvSpPr>
        <p:spPr>
          <a:solidFill>
            <a:schemeClr val="bg2"/>
          </a:solidFill>
          <a:ln w="57150">
            <a:solidFill>
              <a:srgbClr val="FF0000"/>
            </a:solidFill>
          </a:ln>
        </p:spPr>
        <p:txBody>
          <a:bodyPr>
            <a:normAutofit fontScale="77500" lnSpcReduction="20000"/>
          </a:bodyPr>
          <a:lstStyle/>
          <a:p>
            <a:r>
              <a:rPr lang="pt-BR" b="1" dirty="0" smtClean="0"/>
              <a:t>Insuficiência </a:t>
            </a:r>
            <a:r>
              <a:rPr lang="pt-BR" b="1" dirty="0"/>
              <a:t>cardíaca com fração levemente reduzida:</a:t>
            </a:r>
            <a:r>
              <a:rPr lang="pt-BR" dirty="0"/>
              <a:t> quando o </a:t>
            </a:r>
            <a:r>
              <a:rPr lang="pt-BR" dirty="0" err="1"/>
              <a:t>ecocardiograma</a:t>
            </a:r>
            <a:r>
              <a:rPr lang="pt-BR" dirty="0"/>
              <a:t> mostra que o bombeamento do sangue está na faixa de </a:t>
            </a:r>
            <a:r>
              <a:rPr lang="pt-BR" b="1" dirty="0">
                <a:solidFill>
                  <a:srgbClr val="FF0000"/>
                </a:solidFill>
              </a:rPr>
              <a:t>40 a 50</a:t>
            </a:r>
            <a:r>
              <a:rPr lang="pt-BR" b="1" dirty="0" smtClean="0">
                <a:solidFill>
                  <a:srgbClr val="FF0000"/>
                </a:solidFill>
              </a:rPr>
              <a:t>%.</a:t>
            </a:r>
          </a:p>
          <a:p>
            <a:pPr marL="118872" indent="0">
              <a:buNone/>
            </a:pPr>
            <a:endParaRPr lang="pt-BR" b="1" dirty="0"/>
          </a:p>
          <a:p>
            <a:r>
              <a:rPr lang="pt-BR" dirty="0"/>
              <a:t>As porcentagens indicam a quantidade de sangue que o coração bombeia a cada batimento. A </a:t>
            </a:r>
            <a:r>
              <a:rPr lang="pt-BR" b="1" dirty="0"/>
              <a:t>fração de ejeção </a:t>
            </a:r>
            <a:r>
              <a:rPr lang="pt-BR" dirty="0"/>
              <a:t>é um indicador importante para avaliar a eficiência do funcionamento do coração.</a:t>
            </a:r>
          </a:p>
          <a:p>
            <a:endParaRPr lang="pt-BR" dirty="0"/>
          </a:p>
        </p:txBody>
      </p:sp>
      <p:pic>
        <p:nvPicPr>
          <p:cNvPr id="5" name="Espaço Reservado para Conteúdo 4"/>
          <p:cNvPicPr>
            <a:picLocks noGrp="1" noChangeAspect="1"/>
          </p:cNvPicPr>
          <p:nvPr>
            <p:ph sz="half" idx="2"/>
          </p:nvPr>
        </p:nvPicPr>
        <p:blipFill>
          <a:blip r:embed="rId2"/>
          <a:stretch>
            <a:fillRect/>
          </a:stretch>
        </p:blipFill>
        <p:spPr>
          <a:xfrm>
            <a:off x="6084168" y="4221088"/>
            <a:ext cx="1152128" cy="216024"/>
          </a:xfrm>
          <a:prstGeom prst="rect">
            <a:avLst/>
          </a:prstGeom>
        </p:spPr>
      </p:pic>
      <p:pic>
        <p:nvPicPr>
          <p:cNvPr id="6" name="Espaço Reservado para Conteúdo 4"/>
          <p:cNvPicPr>
            <a:picLocks noChangeAspect="1"/>
          </p:cNvPicPr>
          <p:nvPr/>
        </p:nvPicPr>
        <p:blipFill>
          <a:blip r:embed="rId2"/>
          <a:stretch>
            <a:fillRect/>
          </a:stretch>
        </p:blipFill>
        <p:spPr>
          <a:xfrm flipV="1">
            <a:off x="6329734" y="3766759"/>
            <a:ext cx="660995" cy="264594"/>
          </a:xfrm>
          <a:prstGeom prst="rect">
            <a:avLst/>
          </a:prstGeom>
        </p:spPr>
      </p:pic>
      <p:pic>
        <p:nvPicPr>
          <p:cNvPr id="7" name="Imagem 6"/>
          <p:cNvPicPr>
            <a:picLocks noChangeAspect="1"/>
          </p:cNvPicPr>
          <p:nvPr/>
        </p:nvPicPr>
        <p:blipFill>
          <a:blip r:embed="rId3"/>
          <a:stretch>
            <a:fillRect/>
          </a:stretch>
        </p:blipFill>
        <p:spPr>
          <a:xfrm>
            <a:off x="5220072" y="2132856"/>
            <a:ext cx="2952328" cy="3816424"/>
          </a:xfrm>
          <a:prstGeom prst="rect">
            <a:avLst/>
          </a:prstGeom>
          <a:ln w="57150">
            <a:solidFill>
              <a:srgbClr val="FF0000"/>
            </a:solidFill>
          </a:ln>
        </p:spPr>
      </p:pic>
    </p:spTree>
    <p:extLst>
      <p:ext uri="{BB962C8B-B14F-4D97-AF65-F5344CB8AC3E}">
        <p14:creationId xmlns:p14="http://schemas.microsoft.com/office/powerpoint/2010/main" val="21233496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37097</TotalTime>
  <Words>5078</Words>
  <Application>Microsoft Office PowerPoint</Application>
  <PresentationFormat>Apresentação na tela (4:3)</PresentationFormat>
  <Paragraphs>319</Paragraphs>
  <Slides>69</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69</vt:i4>
      </vt:variant>
    </vt:vector>
  </HeadingPairs>
  <TitlesOfParts>
    <vt:vector size="76" baseType="lpstr">
      <vt:lpstr>Arial</vt:lpstr>
      <vt:lpstr>Corbel</vt:lpstr>
      <vt:lpstr>Google Sans</vt:lpstr>
      <vt:lpstr>Wingdings</vt:lpstr>
      <vt:lpstr>Wingdings 2</vt:lpstr>
      <vt:lpstr>Wingdings 3</vt:lpstr>
      <vt:lpstr>Módulo</vt:lpstr>
      <vt:lpstr>Curso de Magnetismo 2025 Principais Patologias Cardíacas e Tratamento por Magnetismo</vt:lpstr>
      <vt:lpstr>           Insuficiência Cardíaca</vt:lpstr>
      <vt:lpstr>           Insuficiência Cardíaca</vt:lpstr>
      <vt:lpstr>  Insuficiência Cardíaca: Prevalência</vt:lpstr>
      <vt:lpstr> Insuficiência Cardíaca: Prevalência</vt:lpstr>
      <vt:lpstr>Insuficiência Cardíaca: Sintomas</vt:lpstr>
      <vt:lpstr> Insuficiência Cardíaca: Classificação</vt:lpstr>
      <vt:lpstr> Insuficiência Cardíaca: Classificação</vt:lpstr>
      <vt:lpstr> Insuficiência Cardíaca: Classificação</vt:lpstr>
      <vt:lpstr>Insuficiência Cardíaca: Fisiopatologia</vt:lpstr>
      <vt:lpstr>  Insuficiência Cardíaca: Dispneia</vt:lpstr>
      <vt:lpstr>  Insuficiência Cardíaca: Causas</vt:lpstr>
      <vt:lpstr> Insuficiência Cardíaca: Diagnóstico</vt:lpstr>
      <vt:lpstr> Insuficiência Cardíaca: Tratamento</vt:lpstr>
      <vt:lpstr> Insuficiência Cardíaca: Tratamento</vt:lpstr>
      <vt:lpstr>      Ressincronização Cardíaca</vt:lpstr>
      <vt:lpstr>      Ressincronização Cardíaca</vt:lpstr>
      <vt:lpstr> Cardiodesfibrilador Implantável</vt:lpstr>
      <vt:lpstr>          Ventrículos Artificiais</vt:lpstr>
      <vt:lpstr>  Insuficiência Cardíaca: Prevenção</vt:lpstr>
      <vt:lpstr>         Tratamento Magnético</vt:lpstr>
      <vt:lpstr>Sistema Nervoso Parassimpático</vt:lpstr>
      <vt:lpstr>Sistema Nervoso Parassimpático</vt:lpstr>
      <vt:lpstr>Sistema Nervoso Parassimpático</vt:lpstr>
      <vt:lpstr>Sistema Nervoso Parassimpático</vt:lpstr>
      <vt:lpstr>           Inervação do Coração</vt:lpstr>
      <vt:lpstr>           Inervação do Coração</vt:lpstr>
      <vt:lpstr>           Inervação do Coração</vt:lpstr>
      <vt:lpstr>SN Parassimpático e Nervo Vago</vt:lpstr>
      <vt:lpstr>SN Parassimpático e Nervo Vago</vt:lpstr>
      <vt:lpstr>         Cardiopatia Isquêmica</vt:lpstr>
      <vt:lpstr>   Cardiopatia Isquêmica: Fisiopatologia</vt:lpstr>
      <vt:lpstr>   Cardiopatia Isquêmica: Fisiopatologia</vt:lpstr>
      <vt:lpstr>   Cardiopatia Isquêmica: Fisiopatologia</vt:lpstr>
      <vt:lpstr>          Cardiopatia Isquêmica</vt:lpstr>
      <vt:lpstr>                     Aterosclerose</vt:lpstr>
      <vt:lpstr>                   Aterosclerose</vt:lpstr>
      <vt:lpstr>             Placa Aterosclerótica</vt:lpstr>
      <vt:lpstr>             Placa Aterosclerótica</vt:lpstr>
      <vt:lpstr>             Placa Aterosclerótica</vt:lpstr>
      <vt:lpstr>          Cardiopatia Isquêmica</vt:lpstr>
      <vt:lpstr>                Fatores de Risco</vt:lpstr>
      <vt:lpstr>    Fatores de risco modificáveis</vt:lpstr>
      <vt:lpstr>    Fatores de risco modificáveis</vt:lpstr>
      <vt:lpstr>  Fatores de risco não modificáveis</vt:lpstr>
      <vt:lpstr>         Cardiopatia Isquêmica</vt:lpstr>
      <vt:lpstr>  Cardiopatia Isquêmica: Sintomas</vt:lpstr>
      <vt:lpstr>         Cardiopatia Isquêmica</vt:lpstr>
      <vt:lpstr>     Cardiopatia Isquêmica: Tratamento</vt:lpstr>
      <vt:lpstr> Cardiopatia Isquêmica: Tratamento</vt:lpstr>
      <vt:lpstr>        Tratamento Magnético</vt:lpstr>
      <vt:lpstr>           Estenose de Carótida</vt:lpstr>
      <vt:lpstr>           Estenose de Carótida</vt:lpstr>
      <vt:lpstr>           Bifurcação Carotídea</vt:lpstr>
      <vt:lpstr>           Estenose de Carótida</vt:lpstr>
      <vt:lpstr>  Estenose de Carótida: Prevalência</vt:lpstr>
      <vt:lpstr>Estenose de Carótida: Quadro Clínico</vt:lpstr>
      <vt:lpstr>    Estenose de Carótida: Quadro Clínico</vt:lpstr>
      <vt:lpstr>Estenose de Carótida: Quadro Clínico</vt:lpstr>
      <vt:lpstr>Estenose de Carótida: Quadro Clínico</vt:lpstr>
      <vt:lpstr>Estenose de Carótida: Quadro Clínico</vt:lpstr>
      <vt:lpstr>Estenose de Carótida: Diagnóstico</vt:lpstr>
      <vt:lpstr>Estenose de Carótida: Tratamento Clinico</vt:lpstr>
      <vt:lpstr>   Estenose de Carótida: Tratamento Cirúrgico</vt:lpstr>
      <vt:lpstr>   Estenose de Carótida: Tratamento Cirúrgico</vt:lpstr>
      <vt:lpstr>     Estenose de Carótida: Tratamento Endovascular</vt:lpstr>
      <vt:lpstr>    Estenose de Carótida: Tratamento Endovascular</vt:lpstr>
      <vt:lpstr>          Tratamento Magnético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paulo</cp:lastModifiedBy>
  <cp:revision>163</cp:revision>
  <dcterms:created xsi:type="dcterms:W3CDTF">2025-09-28T22:48:31Z</dcterms:created>
  <dcterms:modified xsi:type="dcterms:W3CDTF">2025-10-29T22:29:12Z</dcterms:modified>
</cp:coreProperties>
</file>