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8" r:id="rId2"/>
    <p:sldId id="488" r:id="rId3"/>
    <p:sldId id="507" r:id="rId4"/>
    <p:sldId id="522" r:id="rId5"/>
    <p:sldId id="524" r:id="rId6"/>
    <p:sldId id="525" r:id="rId7"/>
    <p:sldId id="505" r:id="rId8"/>
    <p:sldId id="701" r:id="rId9"/>
    <p:sldId id="702" r:id="rId10"/>
    <p:sldId id="703" r:id="rId11"/>
    <p:sldId id="704" r:id="rId12"/>
    <p:sldId id="527" r:id="rId13"/>
    <p:sldId id="528" r:id="rId14"/>
    <p:sldId id="705" r:id="rId15"/>
    <p:sldId id="706" r:id="rId16"/>
    <p:sldId id="707" r:id="rId17"/>
    <p:sldId id="506" r:id="rId18"/>
    <p:sldId id="535" r:id="rId19"/>
    <p:sldId id="700" r:id="rId20"/>
    <p:sldId id="580" r:id="rId21"/>
    <p:sldId id="339" r:id="rId22"/>
    <p:sldId id="340" r:id="rId23"/>
    <p:sldId id="435" r:id="rId24"/>
  </p:sldIdLst>
  <p:sldSz cx="12190413" cy="6859588"/>
  <p:notesSz cx="6858000" cy="9144000"/>
  <p:defaultTextStyle>
    <a:defPPr>
      <a:defRPr lang="pt-BR"/>
    </a:defPPr>
    <a:lvl1pPr marL="0" algn="l" defTabSz="1113008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56504" algn="l" defTabSz="1113008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113008" algn="l" defTabSz="1113008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69512" algn="l" defTabSz="1113008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226015" algn="l" defTabSz="1113008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82519" algn="l" defTabSz="1113008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339023" algn="l" defTabSz="1113008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95527" algn="l" defTabSz="1113008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452031" algn="l" defTabSz="1113008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898"/>
    <a:srgbClr val="FFFF00"/>
    <a:srgbClr val="E29A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Estilo Médio 4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93" autoAdjust="0"/>
    <p:restoredTop sz="94757"/>
  </p:normalViewPr>
  <p:slideViewPr>
    <p:cSldViewPr>
      <p:cViewPr varScale="1">
        <p:scale>
          <a:sx n="68" d="100"/>
          <a:sy n="68" d="100"/>
        </p:scale>
        <p:origin x="1092" y="6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0A6D3D-CD78-9F49-8C85-9F1D1CC71A10}" type="datetimeFigureOut">
              <a:rPr lang="pt-BR" smtClean="0"/>
              <a:t>14/02/2022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7E78F3-2A1B-B249-B639-1AC250C5AD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2088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E78F3-2A1B-B249-B639-1AC250C5AD1F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1922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E78F3-2A1B-B249-B639-1AC250C5AD1F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7695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E78F3-2A1B-B249-B639-1AC250C5AD1F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3465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281" y="2130920"/>
            <a:ext cx="10361852" cy="1470366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565" y="3887102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5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13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69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26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82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39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95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452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125BA-03DA-4F97-8307-AA5616220019}" type="datetimeFigureOut">
              <a:rPr lang="pt-BR" smtClean="0"/>
              <a:t>14/02/2022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1324-D51C-4901-AE01-987431C39F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4912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125BA-03DA-4F97-8307-AA5616220019}" type="datetimeFigureOut">
              <a:rPr lang="pt-BR" smtClean="0"/>
              <a:t>14/02/2022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1324-D51C-4901-AE01-987431C39F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9326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8052" y="274703"/>
            <a:ext cx="2742843" cy="585288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523" y="274703"/>
            <a:ext cx="8025355" cy="5852881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125BA-03DA-4F97-8307-AA5616220019}" type="datetimeFigureOut">
              <a:rPr lang="pt-BR" smtClean="0"/>
              <a:t>14/02/2022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1324-D51C-4901-AE01-987431C39F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5315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125BA-03DA-4F97-8307-AA5616220019}" type="datetimeFigureOut">
              <a:rPr lang="pt-BR" smtClean="0"/>
              <a:t>14/02/2022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1324-D51C-4901-AE01-987431C39F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1012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958" y="4407923"/>
            <a:ext cx="10361852" cy="1362391"/>
          </a:xfrm>
        </p:spPr>
        <p:txBody>
          <a:bodyPr anchor="t"/>
          <a:lstStyle>
            <a:lvl1pPr algn="l">
              <a:defRPr sz="49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2958" y="2907386"/>
            <a:ext cx="10361852" cy="1500535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5650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130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695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2601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8251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33902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9552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45203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125BA-03DA-4F97-8307-AA5616220019}" type="datetimeFigureOut">
              <a:rPr lang="pt-BR" smtClean="0"/>
              <a:t>14/02/2022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1324-D51C-4901-AE01-987431C39F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9826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522" y="1600571"/>
            <a:ext cx="5384099" cy="452701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6795" y="1600571"/>
            <a:ext cx="5384099" cy="452701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125BA-03DA-4F97-8307-AA5616220019}" type="datetimeFigureOut">
              <a:rPr lang="pt-BR" smtClean="0"/>
              <a:t>14/02/2022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1324-D51C-4901-AE01-987431C39F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1395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522" y="1535470"/>
            <a:ext cx="5386217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6504" indent="0">
              <a:buNone/>
              <a:defRPr sz="2400" b="1"/>
            </a:lvl2pPr>
            <a:lvl3pPr marL="1113008" indent="0">
              <a:buNone/>
              <a:defRPr sz="2200" b="1"/>
            </a:lvl3pPr>
            <a:lvl4pPr marL="1669512" indent="0">
              <a:buNone/>
              <a:defRPr sz="1900" b="1"/>
            </a:lvl4pPr>
            <a:lvl5pPr marL="2226015" indent="0">
              <a:buNone/>
              <a:defRPr sz="1900" b="1"/>
            </a:lvl5pPr>
            <a:lvl6pPr marL="2782519" indent="0">
              <a:buNone/>
              <a:defRPr sz="1900" b="1"/>
            </a:lvl6pPr>
            <a:lvl7pPr marL="3339023" indent="0">
              <a:buNone/>
              <a:defRPr sz="1900" b="1"/>
            </a:lvl7pPr>
            <a:lvl8pPr marL="3895527" indent="0">
              <a:buNone/>
              <a:defRPr sz="1900" b="1"/>
            </a:lvl8pPr>
            <a:lvl9pPr marL="4452031" indent="0">
              <a:buNone/>
              <a:defRPr sz="19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7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2562" y="1535470"/>
            <a:ext cx="5388332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6504" indent="0">
              <a:buNone/>
              <a:defRPr sz="2400" b="1"/>
            </a:lvl2pPr>
            <a:lvl3pPr marL="1113008" indent="0">
              <a:buNone/>
              <a:defRPr sz="2200" b="1"/>
            </a:lvl3pPr>
            <a:lvl4pPr marL="1669512" indent="0">
              <a:buNone/>
              <a:defRPr sz="1900" b="1"/>
            </a:lvl4pPr>
            <a:lvl5pPr marL="2226015" indent="0">
              <a:buNone/>
              <a:defRPr sz="1900" b="1"/>
            </a:lvl5pPr>
            <a:lvl6pPr marL="2782519" indent="0">
              <a:buNone/>
              <a:defRPr sz="1900" b="1"/>
            </a:lvl6pPr>
            <a:lvl7pPr marL="3339023" indent="0">
              <a:buNone/>
              <a:defRPr sz="1900" b="1"/>
            </a:lvl7pPr>
            <a:lvl8pPr marL="3895527" indent="0">
              <a:buNone/>
              <a:defRPr sz="1900" b="1"/>
            </a:lvl8pPr>
            <a:lvl9pPr marL="4452031" indent="0">
              <a:buNone/>
              <a:defRPr sz="19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2562" y="2175380"/>
            <a:ext cx="5388332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125BA-03DA-4F97-8307-AA5616220019}" type="datetimeFigureOut">
              <a:rPr lang="pt-BR" smtClean="0"/>
              <a:t>14/02/2022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1324-D51C-4901-AE01-987431C39F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6588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125BA-03DA-4F97-8307-AA5616220019}" type="datetimeFigureOut">
              <a:rPr lang="pt-BR" smtClean="0"/>
              <a:t>14/02/2022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1324-D51C-4901-AE01-987431C39F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8005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125BA-03DA-4F97-8307-AA5616220019}" type="datetimeFigureOut">
              <a:rPr lang="pt-BR" smtClean="0"/>
              <a:t>14/02/2022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1324-D51C-4901-AE01-987431C39F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3142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21" y="273113"/>
            <a:ext cx="4010562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113" y="273115"/>
            <a:ext cx="6814780" cy="585446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521" y="1435434"/>
            <a:ext cx="4010562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56504" indent="0">
              <a:buNone/>
              <a:defRPr sz="1500"/>
            </a:lvl2pPr>
            <a:lvl3pPr marL="1113008" indent="0">
              <a:buNone/>
              <a:defRPr sz="1200"/>
            </a:lvl3pPr>
            <a:lvl4pPr marL="1669512" indent="0">
              <a:buNone/>
              <a:defRPr sz="1100"/>
            </a:lvl4pPr>
            <a:lvl5pPr marL="2226015" indent="0">
              <a:buNone/>
              <a:defRPr sz="1100"/>
            </a:lvl5pPr>
            <a:lvl6pPr marL="2782519" indent="0">
              <a:buNone/>
              <a:defRPr sz="1100"/>
            </a:lvl6pPr>
            <a:lvl7pPr marL="3339023" indent="0">
              <a:buNone/>
              <a:defRPr sz="1100"/>
            </a:lvl7pPr>
            <a:lvl8pPr marL="3895527" indent="0">
              <a:buNone/>
              <a:defRPr sz="1100"/>
            </a:lvl8pPr>
            <a:lvl9pPr marL="4452031" indent="0">
              <a:buNone/>
              <a:defRPr sz="11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125BA-03DA-4F97-8307-AA5616220019}" type="datetimeFigureOut">
              <a:rPr lang="pt-BR" smtClean="0"/>
              <a:t>14/02/2022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1324-D51C-4901-AE01-987431C39F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0186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</p:spPr>
        <p:txBody>
          <a:bodyPr/>
          <a:lstStyle>
            <a:lvl1pPr marL="0" indent="0">
              <a:buNone/>
              <a:defRPr sz="3900"/>
            </a:lvl1pPr>
            <a:lvl2pPr marL="556504" indent="0">
              <a:buNone/>
              <a:defRPr sz="3400"/>
            </a:lvl2pPr>
            <a:lvl3pPr marL="1113008" indent="0">
              <a:buNone/>
              <a:defRPr sz="2900"/>
            </a:lvl3pPr>
            <a:lvl4pPr marL="1669512" indent="0">
              <a:buNone/>
              <a:defRPr sz="2400"/>
            </a:lvl4pPr>
            <a:lvl5pPr marL="2226015" indent="0">
              <a:buNone/>
              <a:defRPr sz="2400"/>
            </a:lvl5pPr>
            <a:lvl6pPr marL="2782519" indent="0">
              <a:buNone/>
              <a:defRPr sz="2400"/>
            </a:lvl6pPr>
            <a:lvl7pPr marL="3339023" indent="0">
              <a:buNone/>
              <a:defRPr sz="2400"/>
            </a:lvl7pPr>
            <a:lvl8pPr marL="3895527" indent="0">
              <a:buNone/>
              <a:defRPr sz="2400"/>
            </a:lvl8pPr>
            <a:lvl9pPr marL="4452031" indent="0">
              <a:buNone/>
              <a:defRPr sz="24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406" y="5368582"/>
            <a:ext cx="731424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56504" indent="0">
              <a:buNone/>
              <a:defRPr sz="1500"/>
            </a:lvl2pPr>
            <a:lvl3pPr marL="1113008" indent="0">
              <a:buNone/>
              <a:defRPr sz="1200"/>
            </a:lvl3pPr>
            <a:lvl4pPr marL="1669512" indent="0">
              <a:buNone/>
              <a:defRPr sz="1100"/>
            </a:lvl4pPr>
            <a:lvl5pPr marL="2226015" indent="0">
              <a:buNone/>
              <a:defRPr sz="1100"/>
            </a:lvl5pPr>
            <a:lvl6pPr marL="2782519" indent="0">
              <a:buNone/>
              <a:defRPr sz="1100"/>
            </a:lvl6pPr>
            <a:lvl7pPr marL="3339023" indent="0">
              <a:buNone/>
              <a:defRPr sz="1100"/>
            </a:lvl7pPr>
            <a:lvl8pPr marL="3895527" indent="0">
              <a:buNone/>
              <a:defRPr sz="1100"/>
            </a:lvl8pPr>
            <a:lvl9pPr marL="4452031" indent="0">
              <a:buNone/>
              <a:defRPr sz="11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125BA-03DA-4F97-8307-AA5616220019}" type="datetimeFigureOut">
              <a:rPr lang="pt-BR" smtClean="0"/>
              <a:t>14/02/2022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1324-D51C-4901-AE01-987431C39F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050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111301" tIns="55650" rIns="111301" bIns="5565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521" y="1600571"/>
            <a:ext cx="10971372" cy="4527011"/>
          </a:xfrm>
          <a:prstGeom prst="rect">
            <a:avLst/>
          </a:prstGeom>
        </p:spPr>
        <p:txBody>
          <a:bodyPr vert="horz" lIns="111301" tIns="55650" rIns="111301" bIns="5565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520" y="6357824"/>
            <a:ext cx="2844430" cy="365210"/>
          </a:xfrm>
          <a:prstGeom prst="rect">
            <a:avLst/>
          </a:prstGeom>
        </p:spPr>
        <p:txBody>
          <a:bodyPr vert="horz" lIns="111301" tIns="55650" rIns="111301" bIns="5565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125BA-03DA-4F97-8307-AA5616220019}" type="datetimeFigureOut">
              <a:rPr lang="pt-BR" smtClean="0"/>
              <a:t>14/02/2022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058" y="6357824"/>
            <a:ext cx="3860298" cy="365210"/>
          </a:xfrm>
          <a:prstGeom prst="rect">
            <a:avLst/>
          </a:prstGeom>
        </p:spPr>
        <p:txBody>
          <a:bodyPr vert="horz" lIns="111301" tIns="55650" rIns="111301" bIns="5565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6463" y="6357824"/>
            <a:ext cx="2844430" cy="365210"/>
          </a:xfrm>
          <a:prstGeom prst="rect">
            <a:avLst/>
          </a:prstGeom>
        </p:spPr>
        <p:txBody>
          <a:bodyPr vert="horz" lIns="111301" tIns="55650" rIns="111301" bIns="5565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B1324-D51C-4901-AE01-987431C39F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109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13008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7378" indent="-417378" algn="l" defTabSz="1113008" rtl="0" eaLnBrk="1" latinLnBrk="0" hangingPunct="1">
        <a:spcBef>
          <a:spcPct val="20000"/>
        </a:spcBef>
        <a:buFont typeface="Arial" panose="020B0604020202020204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04319" indent="-347815" algn="l" defTabSz="1113008" rtl="0" eaLnBrk="1" latinLnBrk="0" hangingPunct="1">
        <a:spcBef>
          <a:spcPct val="20000"/>
        </a:spcBef>
        <a:buFont typeface="Arial" panose="020B0604020202020204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91260" indent="-278252" algn="l" defTabSz="1113008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47763" indent="-278252" algn="l" defTabSz="1113008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504267" indent="-278252" algn="l" defTabSz="1113008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60771" indent="-278252" algn="l" defTabSz="111300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17275" indent="-278252" algn="l" defTabSz="111300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73779" indent="-278252" algn="l" defTabSz="111300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30283" indent="-278252" algn="l" defTabSz="111300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11300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6504" algn="l" defTabSz="111300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13008" algn="l" defTabSz="111300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69512" algn="l" defTabSz="111300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26015" algn="l" defTabSz="111300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82519" algn="l" defTabSz="111300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39023" algn="l" defTabSz="111300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95527" algn="l" defTabSz="111300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452031" algn="l" defTabSz="111300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tiff"/><Relationship Id="rId4" Type="http://schemas.openxmlformats.org/officeDocument/2006/relationships/image" Target="../media/image20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tiff"/><Relationship Id="rId4" Type="http://schemas.openxmlformats.org/officeDocument/2006/relationships/image" Target="../media/image2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hecendooespiritismo.com.br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evelyn@conhecendooespiritismo.com.b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38622" y="477466"/>
            <a:ext cx="10513168" cy="2088226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br>
              <a:rPr lang="pt-BR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</a:rPr>
            </a:br>
            <a:r>
              <a:rPr lang="pt-BR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</a:rPr>
              <a:t>Curso de Mediunidade</a:t>
            </a:r>
          </a:p>
        </p:txBody>
      </p:sp>
      <p:pic>
        <p:nvPicPr>
          <p:cNvPr id="4" name="Imagem 3" descr="Uma imagem contendo comida, flor&#10;&#10;Descrição gerada automaticamente">
            <a:extLst>
              <a:ext uri="{FF2B5EF4-FFF2-40B4-BE49-F238E27FC236}">
                <a16:creationId xmlns:a16="http://schemas.microsoft.com/office/drawing/2014/main" id="{7E3C5413-B59C-B345-8303-F4D6A682E2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772" y="476889"/>
            <a:ext cx="2088530" cy="1008689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43E3D707-3A8B-4342-A36E-0CE20F7E990C}"/>
              </a:ext>
            </a:extLst>
          </p:cNvPr>
          <p:cNvGrpSpPr/>
          <p:nvPr/>
        </p:nvGrpSpPr>
        <p:grpSpPr>
          <a:xfrm>
            <a:off x="1" y="6382122"/>
            <a:ext cx="12190412" cy="360040"/>
            <a:chOff x="1" y="6382122"/>
            <a:chExt cx="12190412" cy="360040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182F3A85-7B9A-F046-8A38-3A6F79885508}"/>
                </a:ext>
              </a:extLst>
            </p:cNvPr>
            <p:cNvSpPr txBox="1"/>
            <p:nvPr/>
          </p:nvSpPr>
          <p:spPr>
            <a:xfrm>
              <a:off x="1" y="6480592"/>
              <a:ext cx="12190412" cy="2615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>
                  <a:solidFill>
                    <a:schemeClr val="accent5">
                      <a:lumMod val="50000"/>
                    </a:schemeClr>
                  </a:solidFill>
                </a:rPr>
                <a:t>WWW.CONHECENDOOESPIRITISMO.COM.BR</a:t>
              </a:r>
            </a:p>
          </p:txBody>
        </p: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F8A655DE-7C20-544B-953F-51894ED68CCD}"/>
                </a:ext>
              </a:extLst>
            </p:cNvPr>
            <p:cNvCxnSpPr/>
            <p:nvPr/>
          </p:nvCxnSpPr>
          <p:spPr>
            <a:xfrm>
              <a:off x="1702718" y="6382122"/>
              <a:ext cx="8424936" cy="0"/>
            </a:xfrm>
            <a:prstGeom prst="line">
              <a:avLst/>
            </a:prstGeom>
            <a:ln w="158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Subtítulo 2">
            <a:extLst>
              <a:ext uri="{FF2B5EF4-FFF2-40B4-BE49-F238E27FC236}">
                <a16:creationId xmlns:a16="http://schemas.microsoft.com/office/drawing/2014/main" id="{C3D3D4CE-D1CD-654C-98FE-6D45528D80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90950" y="3612275"/>
            <a:ext cx="6048672" cy="1821734"/>
          </a:xfr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lnSpcReduction="10000"/>
          </a:bodyPr>
          <a:lstStyle/>
          <a:p>
            <a:r>
              <a:rPr lang="pt-BR" sz="35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</a:rPr>
              <a:t>Reuniões Mediúnicas: </a:t>
            </a:r>
          </a:p>
          <a:p>
            <a:r>
              <a:rPr lang="pt-BR" sz="35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</a:rPr>
              <a:t>Os participantes encarnados</a:t>
            </a:r>
          </a:p>
          <a:p>
            <a:r>
              <a:rPr lang="pt-BR" sz="35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</a:rPr>
              <a:t>Fusão de Fases</a:t>
            </a:r>
          </a:p>
          <a:p>
            <a:pPr algn="just"/>
            <a:endParaRPr lang="pt-BR" sz="3500" dirty="0">
              <a:solidFill>
                <a:schemeClr val="tx1"/>
              </a:solidFill>
              <a:latin typeface="Cronos Pro" panose="020C0502030403020304" pitchFamily="34" charset="77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B4EE470-9C2C-F04A-9CB0-7B525706B37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r="12273" b="5041"/>
          <a:stretch/>
        </p:blipFill>
        <p:spPr bwMode="auto">
          <a:xfrm>
            <a:off x="658603" y="3002258"/>
            <a:ext cx="2412267" cy="2933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83758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" y="0"/>
            <a:ext cx="12190413" cy="72099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11301" tIns="55650" rIns="111301" bIns="55650" spcCol="0" rtlCol="0" anchor="ctr"/>
          <a:lstStyle/>
          <a:p>
            <a:pPr algn="ctr"/>
            <a:endParaRPr lang="pt-BR"/>
          </a:p>
        </p:txBody>
      </p:sp>
      <p:pic>
        <p:nvPicPr>
          <p:cNvPr id="3" name="Imagem 2" descr="Uma imagem contendo comida, flor&#10;&#10;Descrição gerada automaticamente">
            <a:extLst>
              <a:ext uri="{FF2B5EF4-FFF2-40B4-BE49-F238E27FC236}">
                <a16:creationId xmlns:a16="http://schemas.microsoft.com/office/drawing/2014/main" id="{E6140BC8-FFD5-1C43-BEB5-713FAD65E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654" y="-33762"/>
            <a:ext cx="1872506" cy="904357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E38A56E5-F232-D141-8A59-096BF874B8BB}"/>
              </a:ext>
            </a:extLst>
          </p:cNvPr>
          <p:cNvGrpSpPr/>
          <p:nvPr/>
        </p:nvGrpSpPr>
        <p:grpSpPr>
          <a:xfrm>
            <a:off x="1" y="6382122"/>
            <a:ext cx="12190412" cy="360040"/>
            <a:chOff x="1" y="6382122"/>
            <a:chExt cx="12190412" cy="360040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49CAC37-4101-2A4C-B358-48EBDE440763}"/>
                </a:ext>
              </a:extLst>
            </p:cNvPr>
            <p:cNvSpPr txBox="1"/>
            <p:nvPr/>
          </p:nvSpPr>
          <p:spPr>
            <a:xfrm>
              <a:off x="1" y="6480592"/>
              <a:ext cx="12190412" cy="2615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>
                  <a:solidFill>
                    <a:schemeClr val="accent5">
                      <a:lumMod val="50000"/>
                    </a:schemeClr>
                  </a:solidFill>
                </a:rPr>
                <a:t>WWW.CONHECENDOOESPIRITISMO.COM.BR</a:t>
              </a:r>
            </a:p>
          </p:txBody>
        </p:sp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AEEA94FA-D988-7D49-B344-B5C90FBDE8D8}"/>
                </a:ext>
              </a:extLst>
            </p:cNvPr>
            <p:cNvCxnSpPr/>
            <p:nvPr/>
          </p:nvCxnSpPr>
          <p:spPr>
            <a:xfrm>
              <a:off x="1702718" y="6382122"/>
              <a:ext cx="8424936" cy="0"/>
            </a:xfrm>
            <a:prstGeom prst="line">
              <a:avLst/>
            </a:prstGeom>
            <a:ln w="158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tângulo 5">
            <a:extLst>
              <a:ext uri="{FF2B5EF4-FFF2-40B4-BE49-F238E27FC236}">
                <a16:creationId xmlns:a16="http://schemas.microsoft.com/office/drawing/2014/main" id="{AA5CE99B-E062-0B40-A78F-7D8BB4C79EFB}"/>
              </a:ext>
            </a:extLst>
          </p:cNvPr>
          <p:cNvSpPr/>
          <p:nvPr/>
        </p:nvSpPr>
        <p:spPr>
          <a:xfrm>
            <a:off x="838622" y="-26590"/>
            <a:ext cx="94333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</a:rPr>
              <a:t>Médiuns Ostensivos</a:t>
            </a:r>
          </a:p>
        </p:txBody>
      </p:sp>
      <p:sp>
        <p:nvSpPr>
          <p:cNvPr id="163" name="CaixaDeTexto 162">
            <a:extLst>
              <a:ext uri="{FF2B5EF4-FFF2-40B4-BE49-F238E27FC236}">
                <a16:creationId xmlns:a16="http://schemas.microsoft.com/office/drawing/2014/main" id="{769BFEEC-963B-C042-9728-67FC65EAD04C}"/>
              </a:ext>
            </a:extLst>
          </p:cNvPr>
          <p:cNvSpPr txBox="1"/>
          <p:nvPr/>
        </p:nvSpPr>
        <p:spPr>
          <a:xfrm>
            <a:off x="4680857" y="59871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39B4AA5-AC53-D34E-9AEC-582BAFD42513}"/>
              </a:ext>
            </a:extLst>
          </p:cNvPr>
          <p:cNvSpPr/>
          <p:nvPr/>
        </p:nvSpPr>
        <p:spPr>
          <a:xfrm>
            <a:off x="334567" y="981522"/>
            <a:ext cx="1152128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  <a:cs typeface="Arial" panose="020B0604020202020204" pitchFamily="34" charset="0"/>
              </a:rPr>
              <a:t>São aqueles em quem a 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  <a:latin typeface="Cronos Pro" panose="020C0502030403020304" pitchFamily="34" charset="77"/>
                <a:cs typeface="Arial" panose="020B0604020202020204" pitchFamily="34" charset="0"/>
              </a:rPr>
              <a:t>faculdade se mostra bem caracterizada </a:t>
            </a:r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  <a:cs typeface="Arial" panose="020B0604020202020204" pitchFamily="34" charset="0"/>
              </a:rPr>
              <a:t>e se traduz por efeitos patentes, de certa intensidade. </a:t>
            </a:r>
          </a:p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pt-BR" sz="2800" dirty="0">
                <a:solidFill>
                  <a:schemeClr val="accent2">
                    <a:lumMod val="75000"/>
                  </a:schemeClr>
                </a:solidFill>
                <a:latin typeface="Cronos Pro" panose="020C0502030403020304" pitchFamily="34" charset="77"/>
                <a:cs typeface="Arial" panose="020B0604020202020204" pitchFamily="34" charset="0"/>
              </a:rPr>
              <a:t>Devem desenvolver os seguintes hábitos: </a:t>
            </a:r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  <a:cs typeface="Arial" panose="020B0604020202020204" pitchFamily="34" charset="0"/>
              </a:rPr>
              <a:t>1. Participar, usualmente, de uma reunião de palestra pública, em dia e hora de sua preferência. 2. Integrar-se a um grupo de assistência e promoção social. 3. Realizar, semanalmente, o culto do evangelho no lar. 4. Exercer a tarefa espírita com simplicidade, dedicação e amor. 5. Recusar qualquer tipo de pagamento ou benefício material, assim como posição de evidência pessoal, decorrentes da prática mediúnica. </a:t>
            </a:r>
          </a:p>
          <a:p>
            <a:pPr algn="just">
              <a:spcBef>
                <a:spcPts val="0"/>
              </a:spcBef>
              <a:spcAft>
                <a:spcPts val="1800"/>
              </a:spcAft>
            </a:pPr>
            <a:endParaRPr lang="pt-BR" sz="2800" dirty="0">
              <a:solidFill>
                <a:schemeClr val="accent5">
                  <a:lumMod val="50000"/>
                </a:schemeClr>
              </a:solidFill>
              <a:latin typeface="Cronos Pro" panose="020C0502030403020304" pitchFamily="34" charset="77"/>
              <a:cs typeface="Arial" panose="020B0604020202020204" pitchFamily="34" charset="0"/>
            </a:endParaRPr>
          </a:p>
        </p:txBody>
      </p:sp>
      <p:pic>
        <p:nvPicPr>
          <p:cNvPr id="10" name="Imagem 9" descr="Uma imagem contendo pessoa, homem, mulher, frente&#10;&#10;Descrição gerada automaticamente">
            <a:extLst>
              <a:ext uri="{FF2B5EF4-FFF2-40B4-BE49-F238E27FC236}">
                <a16:creationId xmlns:a16="http://schemas.microsoft.com/office/drawing/2014/main" id="{82CC4FD2-04F2-4D4E-BF05-0847A38D2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462" y="4892328"/>
            <a:ext cx="3141203" cy="1755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410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" y="0"/>
            <a:ext cx="12190413" cy="72099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11301" tIns="55650" rIns="111301" bIns="55650" spcCol="0" rtlCol="0" anchor="ctr"/>
          <a:lstStyle/>
          <a:p>
            <a:pPr algn="ctr"/>
            <a:endParaRPr lang="pt-BR"/>
          </a:p>
        </p:txBody>
      </p:sp>
      <p:pic>
        <p:nvPicPr>
          <p:cNvPr id="3" name="Imagem 2" descr="Uma imagem contendo comida, flor&#10;&#10;Descrição gerada automaticamente">
            <a:extLst>
              <a:ext uri="{FF2B5EF4-FFF2-40B4-BE49-F238E27FC236}">
                <a16:creationId xmlns:a16="http://schemas.microsoft.com/office/drawing/2014/main" id="{E6140BC8-FFD5-1C43-BEB5-713FAD65E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654" y="-33762"/>
            <a:ext cx="1872506" cy="904357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E38A56E5-F232-D141-8A59-096BF874B8BB}"/>
              </a:ext>
            </a:extLst>
          </p:cNvPr>
          <p:cNvGrpSpPr/>
          <p:nvPr/>
        </p:nvGrpSpPr>
        <p:grpSpPr>
          <a:xfrm>
            <a:off x="1" y="6382122"/>
            <a:ext cx="12190412" cy="360040"/>
            <a:chOff x="1" y="6382122"/>
            <a:chExt cx="12190412" cy="360040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49CAC37-4101-2A4C-B358-48EBDE440763}"/>
                </a:ext>
              </a:extLst>
            </p:cNvPr>
            <p:cNvSpPr txBox="1"/>
            <p:nvPr/>
          </p:nvSpPr>
          <p:spPr>
            <a:xfrm>
              <a:off x="1" y="6480592"/>
              <a:ext cx="12190412" cy="2615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>
                  <a:solidFill>
                    <a:schemeClr val="accent5">
                      <a:lumMod val="50000"/>
                    </a:schemeClr>
                  </a:solidFill>
                </a:rPr>
                <a:t>WWW.CONHECENDOOESPIRITISMO.COM.BR</a:t>
              </a:r>
            </a:p>
          </p:txBody>
        </p:sp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AEEA94FA-D988-7D49-B344-B5C90FBDE8D8}"/>
                </a:ext>
              </a:extLst>
            </p:cNvPr>
            <p:cNvCxnSpPr/>
            <p:nvPr/>
          </p:nvCxnSpPr>
          <p:spPr>
            <a:xfrm>
              <a:off x="1702718" y="6382122"/>
              <a:ext cx="8424936" cy="0"/>
            </a:xfrm>
            <a:prstGeom prst="line">
              <a:avLst/>
            </a:prstGeom>
            <a:ln w="158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tângulo 5">
            <a:extLst>
              <a:ext uri="{FF2B5EF4-FFF2-40B4-BE49-F238E27FC236}">
                <a16:creationId xmlns:a16="http://schemas.microsoft.com/office/drawing/2014/main" id="{AA5CE99B-E062-0B40-A78F-7D8BB4C79EFB}"/>
              </a:ext>
            </a:extLst>
          </p:cNvPr>
          <p:cNvSpPr/>
          <p:nvPr/>
        </p:nvSpPr>
        <p:spPr>
          <a:xfrm>
            <a:off x="838622" y="-26590"/>
            <a:ext cx="94333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</a:rPr>
              <a:t>Médiuns Ostensivos – </a:t>
            </a:r>
            <a:r>
              <a:rPr lang="pt-BR" sz="4000" dirty="0">
                <a:solidFill>
                  <a:schemeClr val="accent2">
                    <a:lumMod val="75000"/>
                  </a:schemeClr>
                </a:solidFill>
                <a:latin typeface="Cronos Pro" panose="020C0502030403020304" pitchFamily="34" charset="77"/>
              </a:rPr>
              <a:t>Devem ser orientados a: </a:t>
            </a:r>
          </a:p>
        </p:txBody>
      </p:sp>
      <p:sp>
        <p:nvSpPr>
          <p:cNvPr id="163" name="CaixaDeTexto 162">
            <a:extLst>
              <a:ext uri="{FF2B5EF4-FFF2-40B4-BE49-F238E27FC236}">
                <a16:creationId xmlns:a16="http://schemas.microsoft.com/office/drawing/2014/main" id="{769BFEEC-963B-C042-9728-67FC65EAD04C}"/>
              </a:ext>
            </a:extLst>
          </p:cNvPr>
          <p:cNvSpPr txBox="1"/>
          <p:nvPr/>
        </p:nvSpPr>
        <p:spPr>
          <a:xfrm>
            <a:off x="4680857" y="59871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39B4AA5-AC53-D34E-9AEC-582BAFD42513}"/>
              </a:ext>
            </a:extLst>
          </p:cNvPr>
          <p:cNvSpPr/>
          <p:nvPr/>
        </p:nvSpPr>
        <p:spPr>
          <a:xfrm>
            <a:off x="190550" y="3201571"/>
            <a:ext cx="1173760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pt-BR" sz="2800" dirty="0">
                <a:solidFill>
                  <a:schemeClr val="accent2">
                    <a:lumMod val="75000"/>
                  </a:schemeClr>
                </a:solidFill>
                <a:latin typeface="Cronos Pro" panose="020C0502030403020304" pitchFamily="34" charset="77"/>
                <a:cs typeface="Arial" panose="020B0604020202020204" pitchFamily="34" charset="0"/>
              </a:rPr>
              <a:t>Evitar</a:t>
            </a:r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  <a:cs typeface="Arial" panose="020B0604020202020204" pitchFamily="34" charset="0"/>
              </a:rPr>
              <a:t> certas manifestações anímicas quais sejam – respiração ofegante, gemidos, gritos, movimentações e gesticulações excessivas. Guiarem-se pela 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  <a:latin typeface="Cronos Pro" panose="020C0502030403020304" pitchFamily="34" charset="77"/>
                <a:cs typeface="Arial" panose="020B0604020202020204" pitchFamily="34" charset="0"/>
              </a:rPr>
              <a:t>fé raciocinada e pelo devotamento aos semelhantes</a:t>
            </a:r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  <a:cs typeface="Arial" panose="020B0604020202020204" pitchFamily="34" charset="0"/>
              </a:rPr>
              <a:t> – extinguir obstáculos, preocupações e impressões negativas que se relacionem com o intercâmbio mediúnico. Ter consciência da impropriedade de evocar determinada entidade, parente ou amigo, no curso das reuniões, conscientes de que, no momento certo, eles se manifestarão com o apoio dos orientadores espirituais.</a:t>
            </a:r>
          </a:p>
        </p:txBody>
      </p:sp>
      <p:pic>
        <p:nvPicPr>
          <p:cNvPr id="10" name="Imagem 9" descr="Uma imagem contendo pessoa, homem, mesa, mulher&#10;&#10;Descrição gerada automaticamente">
            <a:extLst>
              <a:ext uri="{FF2B5EF4-FFF2-40B4-BE49-F238E27FC236}">
                <a16:creationId xmlns:a16="http://schemas.microsoft.com/office/drawing/2014/main" id="{14682629-F674-184F-A085-6E0CC6165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178" y="940206"/>
            <a:ext cx="4351878" cy="21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4280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" y="0"/>
            <a:ext cx="12190413" cy="72099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11301" tIns="55650" rIns="111301" bIns="55650" spcCol="0" rtlCol="0" anchor="ctr"/>
          <a:lstStyle/>
          <a:p>
            <a:pPr algn="ctr"/>
            <a:endParaRPr lang="pt-BR"/>
          </a:p>
        </p:txBody>
      </p:sp>
      <p:pic>
        <p:nvPicPr>
          <p:cNvPr id="3" name="Imagem 2" descr="Uma imagem contendo comida, flor&#10;&#10;Descrição gerada automaticamente">
            <a:extLst>
              <a:ext uri="{FF2B5EF4-FFF2-40B4-BE49-F238E27FC236}">
                <a16:creationId xmlns:a16="http://schemas.microsoft.com/office/drawing/2014/main" id="{E6140BC8-FFD5-1C43-BEB5-713FAD65E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654" y="-33762"/>
            <a:ext cx="1872506" cy="904357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E38A56E5-F232-D141-8A59-096BF874B8BB}"/>
              </a:ext>
            </a:extLst>
          </p:cNvPr>
          <p:cNvGrpSpPr/>
          <p:nvPr/>
        </p:nvGrpSpPr>
        <p:grpSpPr>
          <a:xfrm>
            <a:off x="1" y="6382122"/>
            <a:ext cx="12190412" cy="360040"/>
            <a:chOff x="1" y="6382122"/>
            <a:chExt cx="12190412" cy="360040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49CAC37-4101-2A4C-B358-48EBDE440763}"/>
                </a:ext>
              </a:extLst>
            </p:cNvPr>
            <p:cNvSpPr txBox="1"/>
            <p:nvPr/>
          </p:nvSpPr>
          <p:spPr>
            <a:xfrm>
              <a:off x="1" y="6480592"/>
              <a:ext cx="12190412" cy="2615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>
                  <a:solidFill>
                    <a:schemeClr val="accent5">
                      <a:lumMod val="50000"/>
                    </a:schemeClr>
                  </a:solidFill>
                </a:rPr>
                <a:t>WWW.CONHECENDOOESPIRITISMO.COM.BR</a:t>
              </a:r>
            </a:p>
          </p:txBody>
        </p:sp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AEEA94FA-D988-7D49-B344-B5C90FBDE8D8}"/>
                </a:ext>
              </a:extLst>
            </p:cNvPr>
            <p:cNvCxnSpPr/>
            <p:nvPr/>
          </p:nvCxnSpPr>
          <p:spPr>
            <a:xfrm>
              <a:off x="1702718" y="6382122"/>
              <a:ext cx="8424936" cy="0"/>
            </a:xfrm>
            <a:prstGeom prst="line">
              <a:avLst/>
            </a:prstGeom>
            <a:ln w="158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tângulo 5">
            <a:extLst>
              <a:ext uri="{FF2B5EF4-FFF2-40B4-BE49-F238E27FC236}">
                <a16:creationId xmlns:a16="http://schemas.microsoft.com/office/drawing/2014/main" id="{AA5CE99B-E062-0B40-A78F-7D8BB4C79EFB}"/>
              </a:ext>
            </a:extLst>
          </p:cNvPr>
          <p:cNvSpPr/>
          <p:nvPr/>
        </p:nvSpPr>
        <p:spPr>
          <a:xfrm>
            <a:off x="406277" y="-26590"/>
            <a:ext cx="9937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</a:rPr>
              <a:t>Equipe de Apoio ou Sustentação</a:t>
            </a:r>
          </a:p>
        </p:txBody>
      </p:sp>
      <p:sp>
        <p:nvSpPr>
          <p:cNvPr id="163" name="CaixaDeTexto 162">
            <a:extLst>
              <a:ext uri="{FF2B5EF4-FFF2-40B4-BE49-F238E27FC236}">
                <a16:creationId xmlns:a16="http://schemas.microsoft.com/office/drawing/2014/main" id="{769BFEEC-963B-C042-9728-67FC65EAD04C}"/>
              </a:ext>
            </a:extLst>
          </p:cNvPr>
          <p:cNvSpPr txBox="1"/>
          <p:nvPr/>
        </p:nvSpPr>
        <p:spPr>
          <a:xfrm>
            <a:off x="4680857" y="59871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/>
          </a:p>
        </p:txBody>
      </p:sp>
      <p:pic>
        <p:nvPicPr>
          <p:cNvPr id="14" name="Picture 4" descr="Imagem relacionada">
            <a:extLst>
              <a:ext uri="{FF2B5EF4-FFF2-40B4-BE49-F238E27FC236}">
                <a16:creationId xmlns:a16="http://schemas.microsoft.com/office/drawing/2014/main" id="{EE3304D8-8D18-E042-A2C6-174A4C37B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30" y="997505"/>
            <a:ext cx="10698896" cy="509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ector de seta reta 3">
            <a:extLst>
              <a:ext uri="{FF2B5EF4-FFF2-40B4-BE49-F238E27FC236}">
                <a16:creationId xmlns:a16="http://schemas.microsoft.com/office/drawing/2014/main" id="{539E04D0-85B1-EA4B-B467-AADFA78A3000}"/>
              </a:ext>
            </a:extLst>
          </p:cNvPr>
          <p:cNvCxnSpPr/>
          <p:nvPr/>
        </p:nvCxnSpPr>
        <p:spPr>
          <a:xfrm flipV="1">
            <a:off x="8038978" y="5005948"/>
            <a:ext cx="2119086" cy="68217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8">
            <a:extLst>
              <a:ext uri="{FF2B5EF4-FFF2-40B4-BE49-F238E27FC236}">
                <a16:creationId xmlns:a16="http://schemas.microsoft.com/office/drawing/2014/main" id="{7CA31280-FA7D-134F-8364-11EC346B37A9}"/>
              </a:ext>
            </a:extLst>
          </p:cNvPr>
          <p:cNvCxnSpPr/>
          <p:nvPr/>
        </p:nvCxnSpPr>
        <p:spPr>
          <a:xfrm flipH="1" flipV="1">
            <a:off x="2278782" y="5016242"/>
            <a:ext cx="1603829" cy="68217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407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" y="0"/>
            <a:ext cx="12190413" cy="72099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11301" tIns="55650" rIns="111301" bIns="55650" spcCol="0" rtlCol="0" anchor="ctr"/>
          <a:lstStyle/>
          <a:p>
            <a:pPr algn="ctr"/>
            <a:endParaRPr lang="pt-BR"/>
          </a:p>
        </p:txBody>
      </p:sp>
      <p:pic>
        <p:nvPicPr>
          <p:cNvPr id="3" name="Imagem 2" descr="Uma imagem contendo comida, flor&#10;&#10;Descrição gerada automaticamente">
            <a:extLst>
              <a:ext uri="{FF2B5EF4-FFF2-40B4-BE49-F238E27FC236}">
                <a16:creationId xmlns:a16="http://schemas.microsoft.com/office/drawing/2014/main" id="{E6140BC8-FFD5-1C43-BEB5-713FAD65E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654" y="-33762"/>
            <a:ext cx="1872506" cy="904357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E38A56E5-F232-D141-8A59-096BF874B8BB}"/>
              </a:ext>
            </a:extLst>
          </p:cNvPr>
          <p:cNvGrpSpPr/>
          <p:nvPr/>
        </p:nvGrpSpPr>
        <p:grpSpPr>
          <a:xfrm>
            <a:off x="1" y="6382122"/>
            <a:ext cx="12190412" cy="360040"/>
            <a:chOff x="1" y="6382122"/>
            <a:chExt cx="12190412" cy="360040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49CAC37-4101-2A4C-B358-48EBDE440763}"/>
                </a:ext>
              </a:extLst>
            </p:cNvPr>
            <p:cNvSpPr txBox="1"/>
            <p:nvPr/>
          </p:nvSpPr>
          <p:spPr>
            <a:xfrm>
              <a:off x="1" y="6480592"/>
              <a:ext cx="12190412" cy="2615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>
                  <a:solidFill>
                    <a:schemeClr val="accent5">
                      <a:lumMod val="50000"/>
                    </a:schemeClr>
                  </a:solidFill>
                </a:rPr>
                <a:t>WWW.CONHECENDOOESPIRITISMO.COM.BR</a:t>
              </a:r>
            </a:p>
          </p:txBody>
        </p:sp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AEEA94FA-D988-7D49-B344-B5C90FBDE8D8}"/>
                </a:ext>
              </a:extLst>
            </p:cNvPr>
            <p:cNvCxnSpPr/>
            <p:nvPr/>
          </p:nvCxnSpPr>
          <p:spPr>
            <a:xfrm>
              <a:off x="1702718" y="6382122"/>
              <a:ext cx="8424936" cy="0"/>
            </a:xfrm>
            <a:prstGeom prst="line">
              <a:avLst/>
            </a:prstGeom>
            <a:ln w="158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tângulo 5">
            <a:extLst>
              <a:ext uri="{FF2B5EF4-FFF2-40B4-BE49-F238E27FC236}">
                <a16:creationId xmlns:a16="http://schemas.microsoft.com/office/drawing/2014/main" id="{AA5CE99B-E062-0B40-A78F-7D8BB4C79EFB}"/>
              </a:ext>
            </a:extLst>
          </p:cNvPr>
          <p:cNvSpPr/>
          <p:nvPr/>
        </p:nvSpPr>
        <p:spPr>
          <a:xfrm>
            <a:off x="406277" y="-26590"/>
            <a:ext cx="9937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</a:rPr>
              <a:t>Equipe de Apoio ou Sustentação</a:t>
            </a:r>
          </a:p>
        </p:txBody>
      </p:sp>
      <p:sp>
        <p:nvSpPr>
          <p:cNvPr id="163" name="CaixaDeTexto 162">
            <a:extLst>
              <a:ext uri="{FF2B5EF4-FFF2-40B4-BE49-F238E27FC236}">
                <a16:creationId xmlns:a16="http://schemas.microsoft.com/office/drawing/2014/main" id="{769BFEEC-963B-C042-9728-67FC65EAD04C}"/>
              </a:ext>
            </a:extLst>
          </p:cNvPr>
          <p:cNvSpPr txBox="1"/>
          <p:nvPr/>
        </p:nvSpPr>
        <p:spPr>
          <a:xfrm>
            <a:off x="4680857" y="59871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CB1C247-2636-DF40-ACBD-58F8AF7D7F65}"/>
              </a:ext>
            </a:extLst>
          </p:cNvPr>
          <p:cNvSpPr/>
          <p:nvPr/>
        </p:nvSpPr>
        <p:spPr>
          <a:xfrm>
            <a:off x="406574" y="1076752"/>
            <a:ext cx="1144957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pt-BR" sz="2800" dirty="0">
                <a:solidFill>
                  <a:schemeClr val="accent2">
                    <a:lumMod val="75000"/>
                  </a:schemeClr>
                </a:solidFill>
              </a:rPr>
              <a:t>Todo pensamento é onda de força criativa e os pensamentos de paz e fraternidade, emitidos pelo grupo, constituirão adequado clima de radiações benfazejas, </a:t>
            </a:r>
            <a:r>
              <a:rPr lang="pt-BR" sz="2800" dirty="0">
                <a:solidFill>
                  <a:schemeClr val="accent5">
                    <a:lumMod val="50000"/>
                  </a:schemeClr>
                </a:solidFill>
              </a:rPr>
              <a:t>facultando aos amigos espirituais presentes os recursos precisos à formação de socorros diversos, em benefício dos companheiros que integram o círculo, dos desencarnados atendidos e de irmãos outros, necessitados de amparo espiritual à distância. </a:t>
            </a:r>
          </a:p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pt-BR" sz="2800" dirty="0">
                <a:solidFill>
                  <a:schemeClr val="accent5">
                    <a:lumMod val="50000"/>
                  </a:schemeClr>
                </a:solidFill>
              </a:rPr>
              <a:t>Silenciosos e operantes, esses companheiros 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</a:rPr>
              <a:t>se deslocam no local da reunião, quando se faz necessário,</a:t>
            </a:r>
            <a:r>
              <a:rPr lang="pt-BR" sz="2800" dirty="0">
                <a:solidFill>
                  <a:schemeClr val="accent5">
                    <a:lumMod val="50000"/>
                  </a:schemeClr>
                </a:solidFill>
              </a:rPr>
              <a:t> atentos ao concurso eventual que se lhes peça a doação magnética do passe.</a:t>
            </a:r>
          </a:p>
          <a:p>
            <a:pPr algn="just">
              <a:spcAft>
                <a:spcPts val="1200"/>
              </a:spcAft>
            </a:pPr>
            <a:endParaRPr lang="pt-BR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E6B22F5-D6BC-3049-AAFC-DF4B571B8004}"/>
              </a:ext>
            </a:extLst>
          </p:cNvPr>
          <p:cNvSpPr/>
          <p:nvPr/>
        </p:nvSpPr>
        <p:spPr>
          <a:xfrm>
            <a:off x="2540346" y="5657841"/>
            <a:ext cx="75830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accent5">
                    <a:lumMod val="50000"/>
                  </a:schemeClr>
                </a:solidFill>
              </a:rPr>
              <a:t>(Fonte: XAVIER, FC; VIEIRA, W. Desobsessão, cap. 51.)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7038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E87F58EF-E2C5-5445-9447-08D4A042C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904" y="2166656"/>
            <a:ext cx="3980294" cy="2477246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3" y="0"/>
            <a:ext cx="12190413" cy="72099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11301" tIns="55650" rIns="111301" bIns="55650" spcCol="0" rtlCol="0" anchor="ctr"/>
          <a:lstStyle/>
          <a:p>
            <a:pPr algn="ctr"/>
            <a:endParaRPr lang="pt-BR"/>
          </a:p>
        </p:txBody>
      </p:sp>
      <p:pic>
        <p:nvPicPr>
          <p:cNvPr id="3" name="Imagem 2" descr="Uma imagem contendo comida, flor&#10;&#10;Descrição gerada automaticamente">
            <a:extLst>
              <a:ext uri="{FF2B5EF4-FFF2-40B4-BE49-F238E27FC236}">
                <a16:creationId xmlns:a16="http://schemas.microsoft.com/office/drawing/2014/main" id="{E6140BC8-FFD5-1C43-BEB5-713FAD65EF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654" y="-33762"/>
            <a:ext cx="1872506" cy="904357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E38A56E5-F232-D141-8A59-096BF874B8BB}"/>
              </a:ext>
            </a:extLst>
          </p:cNvPr>
          <p:cNvGrpSpPr/>
          <p:nvPr/>
        </p:nvGrpSpPr>
        <p:grpSpPr>
          <a:xfrm>
            <a:off x="1" y="6382122"/>
            <a:ext cx="12190412" cy="360040"/>
            <a:chOff x="1" y="6382122"/>
            <a:chExt cx="12190412" cy="360040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49CAC37-4101-2A4C-B358-48EBDE440763}"/>
                </a:ext>
              </a:extLst>
            </p:cNvPr>
            <p:cNvSpPr txBox="1"/>
            <p:nvPr/>
          </p:nvSpPr>
          <p:spPr>
            <a:xfrm>
              <a:off x="1" y="6480592"/>
              <a:ext cx="12190412" cy="2615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>
                  <a:solidFill>
                    <a:schemeClr val="accent5">
                      <a:lumMod val="50000"/>
                    </a:schemeClr>
                  </a:solidFill>
                </a:rPr>
                <a:t>WWW.CONHECENDOOESPIRITISMO.COM.BR</a:t>
              </a:r>
            </a:p>
          </p:txBody>
        </p:sp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AEEA94FA-D988-7D49-B344-B5C90FBDE8D8}"/>
                </a:ext>
              </a:extLst>
            </p:cNvPr>
            <p:cNvCxnSpPr/>
            <p:nvPr/>
          </p:nvCxnSpPr>
          <p:spPr>
            <a:xfrm>
              <a:off x="1702718" y="6382122"/>
              <a:ext cx="8424936" cy="0"/>
            </a:xfrm>
            <a:prstGeom prst="line">
              <a:avLst/>
            </a:prstGeom>
            <a:ln w="158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tângulo 5">
            <a:extLst>
              <a:ext uri="{FF2B5EF4-FFF2-40B4-BE49-F238E27FC236}">
                <a16:creationId xmlns:a16="http://schemas.microsoft.com/office/drawing/2014/main" id="{AA5CE99B-E062-0B40-A78F-7D8BB4C79EFB}"/>
              </a:ext>
            </a:extLst>
          </p:cNvPr>
          <p:cNvSpPr/>
          <p:nvPr/>
        </p:nvSpPr>
        <p:spPr>
          <a:xfrm>
            <a:off x="406277" y="-26590"/>
            <a:ext cx="9937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</a:rPr>
              <a:t>Equipe de Apoio ou Sustentação</a:t>
            </a:r>
          </a:p>
        </p:txBody>
      </p:sp>
      <p:sp>
        <p:nvSpPr>
          <p:cNvPr id="163" name="CaixaDeTexto 162">
            <a:extLst>
              <a:ext uri="{FF2B5EF4-FFF2-40B4-BE49-F238E27FC236}">
                <a16:creationId xmlns:a16="http://schemas.microsoft.com/office/drawing/2014/main" id="{769BFEEC-963B-C042-9728-67FC65EAD04C}"/>
              </a:ext>
            </a:extLst>
          </p:cNvPr>
          <p:cNvSpPr txBox="1"/>
          <p:nvPr/>
        </p:nvSpPr>
        <p:spPr>
          <a:xfrm>
            <a:off x="4680857" y="59871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CB1C247-2636-DF40-ACBD-58F8AF7D7F65}"/>
              </a:ext>
            </a:extLst>
          </p:cNvPr>
          <p:cNvSpPr/>
          <p:nvPr/>
        </p:nvSpPr>
        <p:spPr>
          <a:xfrm>
            <a:off x="406574" y="1163568"/>
            <a:ext cx="7848872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pt-BR" sz="2800" dirty="0">
                <a:solidFill>
                  <a:schemeClr val="accent5">
                    <a:lumMod val="50000"/>
                  </a:schemeClr>
                </a:solidFill>
              </a:rPr>
              <a:t>Os medianeiros do passe 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</a:rPr>
              <a:t>traçarão a si mesmos as disciplinas aconselháveis em matéria de alimentação e adestramento</a:t>
            </a:r>
            <a:r>
              <a:rPr lang="pt-BR" sz="2800" dirty="0">
                <a:solidFill>
                  <a:schemeClr val="accent5">
                    <a:lumMod val="50000"/>
                  </a:schemeClr>
                </a:solidFill>
              </a:rPr>
              <a:t>, a fim de corresponderem plenamente ao trabalho organizado para o grupo em sua edificação assistencial, entendendo-se que os médiuns esclarecedores, se necessário, acumularão também as funções de médiuns passistas, mas não a de psicofônicos, de modo a não se deixarem influenciar por Espíritos enfermos. </a:t>
            </a:r>
          </a:p>
          <a:p>
            <a:pPr algn="just">
              <a:spcBef>
                <a:spcPts val="0"/>
              </a:spcBef>
              <a:spcAft>
                <a:spcPts val="1800"/>
              </a:spcAft>
            </a:pPr>
            <a:endParaRPr lang="pt-BR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E6B22F5-D6BC-3049-AAFC-DF4B571B8004}"/>
              </a:ext>
            </a:extLst>
          </p:cNvPr>
          <p:cNvSpPr/>
          <p:nvPr/>
        </p:nvSpPr>
        <p:spPr>
          <a:xfrm>
            <a:off x="2540346" y="5657841"/>
            <a:ext cx="75830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accent5">
                    <a:lumMod val="50000"/>
                  </a:schemeClr>
                </a:solidFill>
              </a:rPr>
              <a:t>(Fonte: XAVIER, FC; VIEIRA, W. Desobsessão, cap. 26.)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7996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" y="0"/>
            <a:ext cx="12190413" cy="72099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11301" tIns="55650" rIns="111301" bIns="55650" spcCol="0" rtlCol="0" anchor="ctr"/>
          <a:lstStyle/>
          <a:p>
            <a:pPr algn="ctr"/>
            <a:endParaRPr lang="pt-BR"/>
          </a:p>
        </p:txBody>
      </p:sp>
      <p:pic>
        <p:nvPicPr>
          <p:cNvPr id="3" name="Imagem 2" descr="Uma imagem contendo comida, flor&#10;&#10;Descrição gerada automaticamente">
            <a:extLst>
              <a:ext uri="{FF2B5EF4-FFF2-40B4-BE49-F238E27FC236}">
                <a16:creationId xmlns:a16="http://schemas.microsoft.com/office/drawing/2014/main" id="{E6140BC8-FFD5-1C43-BEB5-713FAD65E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654" y="-33762"/>
            <a:ext cx="1872506" cy="904357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E38A56E5-F232-D141-8A59-096BF874B8BB}"/>
              </a:ext>
            </a:extLst>
          </p:cNvPr>
          <p:cNvGrpSpPr/>
          <p:nvPr/>
        </p:nvGrpSpPr>
        <p:grpSpPr>
          <a:xfrm>
            <a:off x="1" y="6382122"/>
            <a:ext cx="12190412" cy="360040"/>
            <a:chOff x="1" y="6382122"/>
            <a:chExt cx="12190412" cy="360040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49CAC37-4101-2A4C-B358-48EBDE440763}"/>
                </a:ext>
              </a:extLst>
            </p:cNvPr>
            <p:cNvSpPr txBox="1"/>
            <p:nvPr/>
          </p:nvSpPr>
          <p:spPr>
            <a:xfrm>
              <a:off x="1" y="6480592"/>
              <a:ext cx="12190412" cy="2615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>
                  <a:solidFill>
                    <a:schemeClr val="accent5">
                      <a:lumMod val="50000"/>
                    </a:schemeClr>
                  </a:solidFill>
                </a:rPr>
                <a:t>WWW.CONHECENDOOESPIRITISMO.COM.BR</a:t>
              </a:r>
            </a:p>
          </p:txBody>
        </p:sp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AEEA94FA-D988-7D49-B344-B5C90FBDE8D8}"/>
                </a:ext>
              </a:extLst>
            </p:cNvPr>
            <p:cNvCxnSpPr/>
            <p:nvPr/>
          </p:nvCxnSpPr>
          <p:spPr>
            <a:xfrm>
              <a:off x="1702718" y="6382122"/>
              <a:ext cx="8424936" cy="0"/>
            </a:xfrm>
            <a:prstGeom prst="line">
              <a:avLst/>
            </a:prstGeom>
            <a:ln w="158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tângulo 5">
            <a:extLst>
              <a:ext uri="{FF2B5EF4-FFF2-40B4-BE49-F238E27FC236}">
                <a16:creationId xmlns:a16="http://schemas.microsoft.com/office/drawing/2014/main" id="{AA5CE99B-E062-0B40-A78F-7D8BB4C79EFB}"/>
              </a:ext>
            </a:extLst>
          </p:cNvPr>
          <p:cNvSpPr/>
          <p:nvPr/>
        </p:nvSpPr>
        <p:spPr>
          <a:xfrm>
            <a:off x="406277" y="-26590"/>
            <a:ext cx="9937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</a:rPr>
              <a:t>Visitantes</a:t>
            </a:r>
          </a:p>
        </p:txBody>
      </p:sp>
      <p:sp>
        <p:nvSpPr>
          <p:cNvPr id="163" name="CaixaDeTexto 162">
            <a:extLst>
              <a:ext uri="{FF2B5EF4-FFF2-40B4-BE49-F238E27FC236}">
                <a16:creationId xmlns:a16="http://schemas.microsoft.com/office/drawing/2014/main" id="{769BFEEC-963B-C042-9728-67FC65EAD04C}"/>
              </a:ext>
            </a:extLst>
          </p:cNvPr>
          <p:cNvSpPr txBox="1"/>
          <p:nvPr/>
        </p:nvSpPr>
        <p:spPr>
          <a:xfrm>
            <a:off x="4680857" y="59871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/>
          </a:p>
        </p:txBody>
      </p:sp>
      <p:pic>
        <p:nvPicPr>
          <p:cNvPr id="11" name="Picture 2" descr="Imagem relacionada">
            <a:extLst>
              <a:ext uri="{FF2B5EF4-FFF2-40B4-BE49-F238E27FC236}">
                <a16:creationId xmlns:a16="http://schemas.microsoft.com/office/drawing/2014/main" id="{90DF6BCB-907C-BC46-91E3-9F2F5044B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22" y="1015295"/>
            <a:ext cx="10754029" cy="5121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ector de seta reta 3">
            <a:extLst>
              <a:ext uri="{FF2B5EF4-FFF2-40B4-BE49-F238E27FC236}">
                <a16:creationId xmlns:a16="http://schemas.microsoft.com/office/drawing/2014/main" id="{D62FFD25-BA24-4F44-91BC-3DDF9D2730A8}"/>
              </a:ext>
            </a:extLst>
          </p:cNvPr>
          <p:cNvCxnSpPr/>
          <p:nvPr/>
        </p:nvCxnSpPr>
        <p:spPr>
          <a:xfrm flipH="1">
            <a:off x="10367708" y="1200693"/>
            <a:ext cx="899886" cy="145471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361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" y="0"/>
            <a:ext cx="12190413" cy="72099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11301" tIns="55650" rIns="111301" bIns="55650" spcCol="0" rtlCol="0" anchor="ctr"/>
          <a:lstStyle/>
          <a:p>
            <a:pPr algn="ctr"/>
            <a:endParaRPr lang="pt-BR"/>
          </a:p>
        </p:txBody>
      </p:sp>
      <p:pic>
        <p:nvPicPr>
          <p:cNvPr id="3" name="Imagem 2" descr="Uma imagem contendo comida, flor&#10;&#10;Descrição gerada automaticamente">
            <a:extLst>
              <a:ext uri="{FF2B5EF4-FFF2-40B4-BE49-F238E27FC236}">
                <a16:creationId xmlns:a16="http://schemas.microsoft.com/office/drawing/2014/main" id="{E6140BC8-FFD5-1C43-BEB5-713FAD65E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654" y="-33762"/>
            <a:ext cx="1872506" cy="904357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E38A56E5-F232-D141-8A59-096BF874B8BB}"/>
              </a:ext>
            </a:extLst>
          </p:cNvPr>
          <p:cNvGrpSpPr/>
          <p:nvPr/>
        </p:nvGrpSpPr>
        <p:grpSpPr>
          <a:xfrm>
            <a:off x="1" y="6382122"/>
            <a:ext cx="12190412" cy="360040"/>
            <a:chOff x="1" y="6382122"/>
            <a:chExt cx="12190412" cy="360040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49CAC37-4101-2A4C-B358-48EBDE440763}"/>
                </a:ext>
              </a:extLst>
            </p:cNvPr>
            <p:cNvSpPr txBox="1"/>
            <p:nvPr/>
          </p:nvSpPr>
          <p:spPr>
            <a:xfrm>
              <a:off x="1" y="6480592"/>
              <a:ext cx="12190412" cy="2615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>
                  <a:solidFill>
                    <a:schemeClr val="accent5">
                      <a:lumMod val="50000"/>
                    </a:schemeClr>
                  </a:solidFill>
                </a:rPr>
                <a:t>WWW.CONHECENDOOESPIRITISMO.COM.BR</a:t>
              </a:r>
            </a:p>
          </p:txBody>
        </p:sp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AEEA94FA-D988-7D49-B344-B5C90FBDE8D8}"/>
                </a:ext>
              </a:extLst>
            </p:cNvPr>
            <p:cNvCxnSpPr/>
            <p:nvPr/>
          </p:nvCxnSpPr>
          <p:spPr>
            <a:xfrm>
              <a:off x="1702718" y="6382122"/>
              <a:ext cx="8424936" cy="0"/>
            </a:xfrm>
            <a:prstGeom prst="line">
              <a:avLst/>
            </a:prstGeom>
            <a:ln w="158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tângulo 5">
            <a:extLst>
              <a:ext uri="{FF2B5EF4-FFF2-40B4-BE49-F238E27FC236}">
                <a16:creationId xmlns:a16="http://schemas.microsoft.com/office/drawing/2014/main" id="{AA5CE99B-E062-0B40-A78F-7D8BB4C79EFB}"/>
              </a:ext>
            </a:extLst>
          </p:cNvPr>
          <p:cNvSpPr/>
          <p:nvPr/>
        </p:nvSpPr>
        <p:spPr>
          <a:xfrm>
            <a:off x="406277" y="-26590"/>
            <a:ext cx="9937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</a:rPr>
              <a:t>Visitantes</a:t>
            </a:r>
          </a:p>
        </p:txBody>
      </p:sp>
      <p:sp>
        <p:nvSpPr>
          <p:cNvPr id="163" name="CaixaDeTexto 162">
            <a:extLst>
              <a:ext uri="{FF2B5EF4-FFF2-40B4-BE49-F238E27FC236}">
                <a16:creationId xmlns:a16="http://schemas.microsoft.com/office/drawing/2014/main" id="{769BFEEC-963B-C042-9728-67FC65EAD04C}"/>
              </a:ext>
            </a:extLst>
          </p:cNvPr>
          <p:cNvSpPr txBox="1"/>
          <p:nvPr/>
        </p:nvSpPr>
        <p:spPr>
          <a:xfrm>
            <a:off x="4680857" y="59871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CB1C247-2636-DF40-ACBD-58F8AF7D7F65}"/>
              </a:ext>
            </a:extLst>
          </p:cNvPr>
          <p:cNvSpPr/>
          <p:nvPr/>
        </p:nvSpPr>
        <p:spPr>
          <a:xfrm>
            <a:off x="4680856" y="1036936"/>
            <a:ext cx="7053199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pt-BR" sz="2800" dirty="0">
                <a:solidFill>
                  <a:schemeClr val="accent5">
                    <a:lumMod val="50000"/>
                  </a:schemeClr>
                </a:solidFill>
              </a:rPr>
              <a:t>Presença 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</a:rPr>
              <a:t>ocasional e restritiva </a:t>
            </a:r>
            <a:r>
              <a:rPr lang="pt-BR" sz="2800" dirty="0">
                <a:solidFill>
                  <a:schemeClr val="accent5">
                    <a:lumMod val="50000"/>
                  </a:schemeClr>
                </a:solidFill>
              </a:rPr>
              <a:t>– deve ter uma finalidade útil que justifique sua presença na reunião. </a:t>
            </a:r>
          </a:p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pt-BR" sz="2800" dirty="0">
                <a:solidFill>
                  <a:schemeClr val="accent5">
                    <a:lumMod val="50000"/>
                  </a:schemeClr>
                </a:solidFill>
              </a:rPr>
              <a:t>Deve ser 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</a:rPr>
              <a:t>analisada previamente </a:t>
            </a:r>
            <a:r>
              <a:rPr lang="pt-BR" sz="2800" dirty="0">
                <a:solidFill>
                  <a:schemeClr val="accent5">
                    <a:lumMod val="50000"/>
                  </a:schemeClr>
                </a:solidFill>
              </a:rPr>
              <a:t>e com bom senso pelo dirigente da reunião.</a:t>
            </a:r>
          </a:p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pt-BR" sz="2800" dirty="0">
                <a:solidFill>
                  <a:schemeClr val="accent5">
                    <a:lumMod val="50000"/>
                  </a:schemeClr>
                </a:solidFill>
              </a:rPr>
              <a:t>O visitante deve revelar 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</a:rPr>
              <a:t>experiência suficiente </a:t>
            </a:r>
            <a:r>
              <a:rPr lang="pt-BR" sz="2800" dirty="0">
                <a:solidFill>
                  <a:schemeClr val="accent5">
                    <a:lumMod val="50000"/>
                  </a:schemeClr>
                </a:solidFill>
              </a:rPr>
              <a:t>para se conduzir adequadamente na atividade. </a:t>
            </a:r>
          </a:p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pt-BR" sz="2800" dirty="0">
                <a:solidFill>
                  <a:schemeClr val="accent5">
                    <a:lumMod val="50000"/>
                  </a:schemeClr>
                </a:solidFill>
              </a:rPr>
              <a:t>Devem ser acolhidos em 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</a:rPr>
              <a:t>pequeno número </a:t>
            </a:r>
            <a:r>
              <a:rPr lang="pt-BR" sz="2800" dirty="0">
                <a:solidFill>
                  <a:schemeClr val="accent5">
                    <a:lumMod val="50000"/>
                  </a:schemeClr>
                </a:solidFill>
              </a:rPr>
              <a:t>para evitar que o clima vibratório sofra mudanças inoportunas.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146010C-110D-2E45-9493-DC7727CDB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97" y="1796168"/>
            <a:ext cx="3744415" cy="3744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848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" y="0"/>
            <a:ext cx="12190413" cy="72099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11301" tIns="55650" rIns="111301" bIns="55650" spcCol="0" rtlCol="0" anchor="ctr"/>
          <a:lstStyle/>
          <a:p>
            <a:pPr algn="ctr"/>
            <a:endParaRPr lang="pt-BR"/>
          </a:p>
        </p:txBody>
      </p:sp>
      <p:pic>
        <p:nvPicPr>
          <p:cNvPr id="3" name="Imagem 2" descr="Uma imagem contendo comida, flor&#10;&#10;Descrição gerada automaticamente">
            <a:extLst>
              <a:ext uri="{FF2B5EF4-FFF2-40B4-BE49-F238E27FC236}">
                <a16:creationId xmlns:a16="http://schemas.microsoft.com/office/drawing/2014/main" id="{E6140BC8-FFD5-1C43-BEB5-713FAD65E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654" y="-33762"/>
            <a:ext cx="1872506" cy="904357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E38A56E5-F232-D141-8A59-096BF874B8BB}"/>
              </a:ext>
            </a:extLst>
          </p:cNvPr>
          <p:cNvGrpSpPr/>
          <p:nvPr/>
        </p:nvGrpSpPr>
        <p:grpSpPr>
          <a:xfrm>
            <a:off x="1" y="6382122"/>
            <a:ext cx="12190412" cy="360040"/>
            <a:chOff x="1" y="6382122"/>
            <a:chExt cx="12190412" cy="360040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49CAC37-4101-2A4C-B358-48EBDE440763}"/>
                </a:ext>
              </a:extLst>
            </p:cNvPr>
            <p:cNvSpPr txBox="1"/>
            <p:nvPr/>
          </p:nvSpPr>
          <p:spPr>
            <a:xfrm>
              <a:off x="1" y="6480592"/>
              <a:ext cx="12190412" cy="2615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>
                  <a:solidFill>
                    <a:schemeClr val="accent5">
                      <a:lumMod val="50000"/>
                    </a:schemeClr>
                  </a:solidFill>
                </a:rPr>
                <a:t>WWW.CONHECENDOOESPIRITISMO.COM.BR</a:t>
              </a:r>
            </a:p>
          </p:txBody>
        </p:sp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AEEA94FA-D988-7D49-B344-B5C90FBDE8D8}"/>
                </a:ext>
              </a:extLst>
            </p:cNvPr>
            <p:cNvCxnSpPr/>
            <p:nvPr/>
          </p:nvCxnSpPr>
          <p:spPr>
            <a:xfrm>
              <a:off x="1702718" y="6382122"/>
              <a:ext cx="8424936" cy="0"/>
            </a:xfrm>
            <a:prstGeom prst="line">
              <a:avLst/>
            </a:prstGeom>
            <a:ln w="158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tângulo 5">
            <a:extLst>
              <a:ext uri="{FF2B5EF4-FFF2-40B4-BE49-F238E27FC236}">
                <a16:creationId xmlns:a16="http://schemas.microsoft.com/office/drawing/2014/main" id="{AA5CE99B-E062-0B40-A78F-7D8BB4C79EFB}"/>
              </a:ext>
            </a:extLst>
          </p:cNvPr>
          <p:cNvSpPr/>
          <p:nvPr/>
        </p:nvSpPr>
        <p:spPr>
          <a:xfrm>
            <a:off x="1054646" y="45418"/>
            <a:ext cx="9217321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5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</a:rPr>
              <a:t>Fusão de Fases</a:t>
            </a:r>
          </a:p>
        </p:txBody>
      </p:sp>
      <p:sp>
        <p:nvSpPr>
          <p:cNvPr id="163" name="CaixaDeTexto 162">
            <a:extLst>
              <a:ext uri="{FF2B5EF4-FFF2-40B4-BE49-F238E27FC236}">
                <a16:creationId xmlns:a16="http://schemas.microsoft.com/office/drawing/2014/main" id="{769BFEEC-963B-C042-9728-67FC65EAD04C}"/>
              </a:ext>
            </a:extLst>
          </p:cNvPr>
          <p:cNvSpPr txBox="1"/>
          <p:nvPr/>
        </p:nvSpPr>
        <p:spPr>
          <a:xfrm>
            <a:off x="4680857" y="59871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92082CA8-8D21-D946-96F0-BCB17377DDB6}"/>
              </a:ext>
            </a:extLst>
          </p:cNvPr>
          <p:cNvSpPr/>
          <p:nvPr/>
        </p:nvSpPr>
        <p:spPr>
          <a:xfrm>
            <a:off x="375747" y="1460892"/>
            <a:ext cx="8167731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  <a:cs typeface="Arial" panose="020B0604020202020204" pitchFamily="34" charset="0"/>
              </a:rPr>
              <a:t>À medida que os médiuns ganham experiência com o intercâmbio mediúnico, a passagem de uma fase para outra vai se tornando mais rápida e natural. A esse processo, damos o nome de "fusão de fases".</a:t>
            </a:r>
          </a:p>
          <a:p>
            <a:pPr algn="just">
              <a:spcAft>
                <a:spcPts val="1800"/>
              </a:spcAft>
            </a:pPr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  <a:cs typeface="Arial" panose="020B0604020202020204" pitchFamily="34" charset="0"/>
              </a:rPr>
              <a:t>Após algumas semanas de trabalho conjunto, incluindo manifestações de sofredores, audiência, vidência,  psicografia e sustentação ativa, 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  <a:latin typeface="Cronos Pro" panose="020C0502030403020304" pitchFamily="34" charset="77"/>
                <a:cs typeface="Arial" panose="020B0604020202020204" pitchFamily="34" charset="0"/>
              </a:rPr>
              <a:t>o dirigente pode fazer uma condução mais simplificada, dispensando os detalhes das fases do transe mediúnico.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2395F63-157F-D740-AC8A-640F3E099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5566" y="3853132"/>
            <a:ext cx="2239730" cy="1625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http://almaeespirito.zip.net/images/COOPERADORESESPIRITUAIS.JPG">
            <a:extLst>
              <a:ext uri="{FF2B5EF4-FFF2-40B4-BE49-F238E27FC236}">
                <a16:creationId xmlns:a16="http://schemas.microsoft.com/office/drawing/2014/main" id="{CA7C54C7-E90C-674C-B0B8-E5DF17BC0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550" y="1380845"/>
            <a:ext cx="2796131" cy="201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406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" y="0"/>
            <a:ext cx="12190413" cy="72099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11301" tIns="55650" rIns="111301" bIns="55650" spcCol="0" rtlCol="0" anchor="ctr"/>
          <a:lstStyle/>
          <a:p>
            <a:pPr algn="ctr"/>
            <a:endParaRPr lang="pt-BR"/>
          </a:p>
        </p:txBody>
      </p:sp>
      <p:pic>
        <p:nvPicPr>
          <p:cNvPr id="3" name="Imagem 2" descr="Uma imagem contendo comida, flor&#10;&#10;Descrição gerada automaticamente">
            <a:extLst>
              <a:ext uri="{FF2B5EF4-FFF2-40B4-BE49-F238E27FC236}">
                <a16:creationId xmlns:a16="http://schemas.microsoft.com/office/drawing/2014/main" id="{E6140BC8-FFD5-1C43-BEB5-713FAD65EF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654" y="-33762"/>
            <a:ext cx="1872506" cy="904357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E38A56E5-F232-D141-8A59-096BF874B8BB}"/>
              </a:ext>
            </a:extLst>
          </p:cNvPr>
          <p:cNvGrpSpPr/>
          <p:nvPr/>
        </p:nvGrpSpPr>
        <p:grpSpPr>
          <a:xfrm>
            <a:off x="1" y="6382122"/>
            <a:ext cx="12190412" cy="360040"/>
            <a:chOff x="1" y="6382122"/>
            <a:chExt cx="12190412" cy="360040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49CAC37-4101-2A4C-B358-48EBDE440763}"/>
                </a:ext>
              </a:extLst>
            </p:cNvPr>
            <p:cNvSpPr txBox="1"/>
            <p:nvPr/>
          </p:nvSpPr>
          <p:spPr>
            <a:xfrm>
              <a:off x="1" y="6480592"/>
              <a:ext cx="12190412" cy="2615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>
                  <a:solidFill>
                    <a:schemeClr val="accent5">
                      <a:lumMod val="50000"/>
                    </a:schemeClr>
                  </a:solidFill>
                </a:rPr>
                <a:t>WWW.CONHECENDOOESPIRITISMO.COM.BR</a:t>
              </a:r>
            </a:p>
          </p:txBody>
        </p:sp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AEEA94FA-D988-7D49-B344-B5C90FBDE8D8}"/>
                </a:ext>
              </a:extLst>
            </p:cNvPr>
            <p:cNvCxnSpPr/>
            <p:nvPr/>
          </p:nvCxnSpPr>
          <p:spPr>
            <a:xfrm>
              <a:off x="1702718" y="6382122"/>
              <a:ext cx="8424936" cy="0"/>
            </a:xfrm>
            <a:prstGeom prst="line">
              <a:avLst/>
            </a:prstGeom>
            <a:ln w="158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tângulo 5">
            <a:extLst>
              <a:ext uri="{FF2B5EF4-FFF2-40B4-BE49-F238E27FC236}">
                <a16:creationId xmlns:a16="http://schemas.microsoft.com/office/drawing/2014/main" id="{AA5CE99B-E062-0B40-A78F-7D8BB4C79EFB}"/>
              </a:ext>
            </a:extLst>
          </p:cNvPr>
          <p:cNvSpPr/>
          <p:nvPr/>
        </p:nvSpPr>
        <p:spPr>
          <a:xfrm>
            <a:off x="1054646" y="45418"/>
            <a:ext cx="9217321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5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</a:rPr>
              <a:t>Fusão de Fases</a:t>
            </a:r>
          </a:p>
        </p:txBody>
      </p:sp>
      <p:sp>
        <p:nvSpPr>
          <p:cNvPr id="163" name="CaixaDeTexto 162">
            <a:extLst>
              <a:ext uri="{FF2B5EF4-FFF2-40B4-BE49-F238E27FC236}">
                <a16:creationId xmlns:a16="http://schemas.microsoft.com/office/drawing/2014/main" id="{769BFEEC-963B-C042-9728-67FC65EAD04C}"/>
              </a:ext>
            </a:extLst>
          </p:cNvPr>
          <p:cNvSpPr txBox="1"/>
          <p:nvPr/>
        </p:nvSpPr>
        <p:spPr>
          <a:xfrm>
            <a:off x="4680857" y="59871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92082CA8-8D21-D946-96F0-BCB17377DDB6}"/>
              </a:ext>
            </a:extLst>
          </p:cNvPr>
          <p:cNvSpPr/>
          <p:nvPr/>
        </p:nvSpPr>
        <p:spPr>
          <a:xfrm>
            <a:off x="334566" y="981522"/>
            <a:ext cx="864096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  <a:cs typeface="Arial" panose="020B0604020202020204" pitchFamily="34" charset="0"/>
              </a:rPr>
              <a:t>Para se familiarizarem com diferentes estilos e se evitar a dependência de um só condutor, 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  <a:latin typeface="Cronos Pro" panose="020C0502030403020304" pitchFamily="34" charset="77"/>
                <a:cs typeface="Arial" panose="020B0604020202020204" pitchFamily="34" charset="0"/>
              </a:rPr>
              <a:t>a direção dos trabalhos pode ser alternada entre os colaboradores </a:t>
            </a:r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  <a:cs typeface="Arial" panose="020B0604020202020204" pitchFamily="34" charset="0"/>
              </a:rPr>
              <a:t>que estejam capacitados para dirigir as reuniões.</a:t>
            </a:r>
          </a:p>
          <a:p>
            <a:pPr algn="just">
              <a:spcAft>
                <a:spcPts val="1800"/>
              </a:spcAft>
            </a:pPr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  <a:cs typeface="Arial" panose="020B0604020202020204" pitchFamily="34" charset="0"/>
              </a:rPr>
              <a:t>A partir de agora, os coordenadores do curso podem avaliar quem tem 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  <a:latin typeface="Cronos Pro" panose="020C0502030403020304" pitchFamily="34" charset="77"/>
                <a:cs typeface="Arial" panose="020B0604020202020204" pitchFamily="34" charset="0"/>
              </a:rPr>
              <a:t>perfil para ser dirigente da futura equipe </a:t>
            </a:r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  <a:cs typeface="Arial" panose="020B0604020202020204" pitchFamily="34" charset="0"/>
              </a:rPr>
              <a:t>mediúnica (duas pessoas), iniciando o treinamento para a função. Será 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  <a:latin typeface="Cronos Pro" panose="020C0502030403020304" pitchFamily="34" charset="77"/>
                <a:cs typeface="Arial" panose="020B0604020202020204" pitchFamily="34" charset="0"/>
              </a:rPr>
              <a:t>convidado a conduzir a reunião</a:t>
            </a:r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  <a:cs typeface="Arial" panose="020B0604020202020204" pitchFamily="34" charset="0"/>
              </a:rPr>
              <a:t>, sob supervisão.</a:t>
            </a:r>
          </a:p>
          <a:p>
            <a:pPr algn="just">
              <a:spcAft>
                <a:spcPts val="1800"/>
              </a:spcAft>
            </a:pPr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  <a:cs typeface="Arial" panose="020B0604020202020204" pitchFamily="34" charset="0"/>
              </a:rPr>
              <a:t>Com isso, o treinamento ganhará feições mais próximas das costumeiras reuniões mediúnicas já estabelecidas nas casas espíritas. 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2395F63-157F-D740-AC8A-640F3E099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5566" y="3853132"/>
            <a:ext cx="2239730" cy="1625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http://almaeespirito.zip.net/images/COOPERADORESESPIRITUAIS.JPG">
            <a:extLst>
              <a:ext uri="{FF2B5EF4-FFF2-40B4-BE49-F238E27FC236}">
                <a16:creationId xmlns:a16="http://schemas.microsoft.com/office/drawing/2014/main" id="{CA7C54C7-E90C-674C-B0B8-E5DF17BC0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550" y="1380845"/>
            <a:ext cx="2796131" cy="201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567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" y="0"/>
            <a:ext cx="12190413" cy="83791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11301" tIns="55650" rIns="111301" bIns="55650" spcCol="0" rtlCol="0" anchor="ctr"/>
          <a:lstStyle/>
          <a:p>
            <a:pPr algn="ctr"/>
            <a:endParaRPr lang="pt-BR"/>
          </a:p>
        </p:txBody>
      </p:sp>
      <p:pic>
        <p:nvPicPr>
          <p:cNvPr id="3" name="Imagem 2" descr="Uma imagem contendo comida, flor&#10;&#10;Descrição gerada automaticamente">
            <a:extLst>
              <a:ext uri="{FF2B5EF4-FFF2-40B4-BE49-F238E27FC236}">
                <a16:creationId xmlns:a16="http://schemas.microsoft.com/office/drawing/2014/main" id="{E6140BC8-FFD5-1C43-BEB5-713FAD65E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630" y="-33762"/>
            <a:ext cx="1872506" cy="904357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E38A56E5-F232-D141-8A59-096BF874B8BB}"/>
              </a:ext>
            </a:extLst>
          </p:cNvPr>
          <p:cNvGrpSpPr/>
          <p:nvPr/>
        </p:nvGrpSpPr>
        <p:grpSpPr>
          <a:xfrm>
            <a:off x="1" y="6382122"/>
            <a:ext cx="12190412" cy="360040"/>
            <a:chOff x="1" y="6382122"/>
            <a:chExt cx="12190412" cy="360040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49CAC37-4101-2A4C-B358-48EBDE440763}"/>
                </a:ext>
              </a:extLst>
            </p:cNvPr>
            <p:cNvSpPr txBox="1"/>
            <p:nvPr/>
          </p:nvSpPr>
          <p:spPr>
            <a:xfrm>
              <a:off x="1" y="6480592"/>
              <a:ext cx="12190412" cy="2615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>
                  <a:solidFill>
                    <a:schemeClr val="accent5">
                      <a:lumMod val="50000"/>
                    </a:schemeClr>
                  </a:solidFill>
                </a:rPr>
                <a:t>WWW.CONHECENDOOESPIRITISMO.COM.BR</a:t>
              </a:r>
            </a:p>
          </p:txBody>
        </p:sp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AEEA94FA-D988-7D49-B344-B5C90FBDE8D8}"/>
                </a:ext>
              </a:extLst>
            </p:cNvPr>
            <p:cNvCxnSpPr/>
            <p:nvPr/>
          </p:nvCxnSpPr>
          <p:spPr>
            <a:xfrm>
              <a:off x="1702718" y="6382122"/>
              <a:ext cx="8424936" cy="0"/>
            </a:xfrm>
            <a:prstGeom prst="line">
              <a:avLst/>
            </a:prstGeom>
            <a:ln w="158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tângulo 5">
            <a:extLst>
              <a:ext uri="{FF2B5EF4-FFF2-40B4-BE49-F238E27FC236}">
                <a16:creationId xmlns:a16="http://schemas.microsoft.com/office/drawing/2014/main" id="{AA5CE99B-E062-0B40-A78F-7D8BB4C79EFB}"/>
              </a:ext>
            </a:extLst>
          </p:cNvPr>
          <p:cNvSpPr/>
          <p:nvPr/>
        </p:nvSpPr>
        <p:spPr>
          <a:xfrm>
            <a:off x="1198661" y="62548"/>
            <a:ext cx="89289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</a:rPr>
              <a:t>Fusão de Fases</a:t>
            </a:r>
            <a:endParaRPr lang="pt-BR" sz="4000" dirty="0">
              <a:solidFill>
                <a:schemeClr val="accent2">
                  <a:lumMod val="75000"/>
                </a:schemeClr>
              </a:solidFill>
              <a:latin typeface="Cronos Pro" panose="020C0502030403020304" pitchFamily="34" charset="77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95ADFBE-176E-C643-B213-2B682C42C8B8}"/>
              </a:ext>
            </a:extLst>
          </p:cNvPr>
          <p:cNvSpPr/>
          <p:nvPr/>
        </p:nvSpPr>
        <p:spPr>
          <a:xfrm>
            <a:off x="386429" y="1053530"/>
            <a:ext cx="842493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Cronos Pro" pitchFamily="34" charset="0"/>
              </a:rPr>
              <a:t>Continuar destinando de 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  <a:latin typeface="Cronos Pro" pitchFamily="34" charset="0"/>
              </a:rPr>
              <a:t>dez a quinze minutos </a:t>
            </a:r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Cronos Pro" pitchFamily="34" charset="0"/>
              </a:rPr>
              <a:t>para o teste de psicografia.  Pode encaminhar para os exercícios 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  <a:latin typeface="Cronos Pro" pitchFamily="34" charset="0"/>
              </a:rPr>
              <a:t>todos os participantes ou apenas os que costumam relatar sintomas</a:t>
            </a:r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Cronos Pro" pitchFamily="34" charset="0"/>
              </a:rPr>
              <a:t>.</a:t>
            </a:r>
          </a:p>
          <a:p>
            <a:pPr algn="just">
              <a:spcAft>
                <a:spcPts val="1800"/>
              </a:spcAft>
            </a:pPr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Cronos Pro" pitchFamily="34" charset="0"/>
              </a:rPr>
              <a:t>A partir de agora, deixar lápis de cor, pincéis, tintas, giz de cera, papéis para pintura à disposição da equipe, permitindo que a espiritualidade desenvolva a 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  <a:latin typeface="Cronos Pro" pitchFamily="34" charset="0"/>
              </a:rPr>
              <a:t>pisicopictografia</a:t>
            </a:r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Cronos Pro" pitchFamily="34" charset="0"/>
              </a:rPr>
              <a:t> (pintura mediúnica).</a:t>
            </a:r>
          </a:p>
          <a:p>
            <a:pPr algn="just">
              <a:spcAft>
                <a:spcPts val="1800"/>
              </a:spcAft>
            </a:pPr>
            <a:r>
              <a:rPr lang="pt-BR" sz="2800" dirty="0">
                <a:solidFill>
                  <a:schemeClr val="accent2">
                    <a:lumMod val="75000"/>
                  </a:schemeClr>
                </a:solidFill>
                <a:latin typeface="Cronos Pro" pitchFamily="34" charset="0"/>
              </a:rPr>
              <a:t>Se possível</a:t>
            </a:r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Cronos Pro" pitchFamily="34" charset="0"/>
              </a:rPr>
              <a:t>, separar uma mesa somente para tintas e pincéis, evitando que  a mesa destinada ao intercâmbio mediúnico possa ficar suja de tinta. Na 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  <a:latin typeface="Cronos Pro" pitchFamily="34" charset="0"/>
              </a:rPr>
              <a:t>avaliação final</a:t>
            </a:r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Cronos Pro" pitchFamily="34" charset="0"/>
              </a:rPr>
              <a:t>, manter a atenção aos pontos positivos e negativos do trabalho.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DA152A3-2D69-6E4C-9390-99C7D6883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5566" y="3853132"/>
            <a:ext cx="2239730" cy="1625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http://almaeespirito.zip.net/images/COOPERADORESESPIRITUAIS.JPG">
            <a:extLst>
              <a:ext uri="{FF2B5EF4-FFF2-40B4-BE49-F238E27FC236}">
                <a16:creationId xmlns:a16="http://schemas.microsoft.com/office/drawing/2014/main" id="{54CCEDF7-F990-8042-ACD2-0B0820222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550" y="1380845"/>
            <a:ext cx="2796131" cy="201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838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" y="0"/>
            <a:ext cx="12190413" cy="76488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11301" tIns="55650" rIns="111301" bIns="55650" spcCol="0" rtlCol="0" anchor="ctr"/>
          <a:lstStyle/>
          <a:p>
            <a:pPr algn="ctr"/>
            <a:endParaRPr lang="pt-BR"/>
          </a:p>
        </p:txBody>
      </p:sp>
      <p:pic>
        <p:nvPicPr>
          <p:cNvPr id="3" name="Imagem 2" descr="Uma imagem contendo comida, flor&#10;&#10;Descrição gerada automaticamente">
            <a:extLst>
              <a:ext uri="{FF2B5EF4-FFF2-40B4-BE49-F238E27FC236}">
                <a16:creationId xmlns:a16="http://schemas.microsoft.com/office/drawing/2014/main" id="{E6140BC8-FFD5-1C43-BEB5-713FAD65E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654" y="-33762"/>
            <a:ext cx="1872506" cy="904357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E38A56E5-F232-D141-8A59-096BF874B8BB}"/>
              </a:ext>
            </a:extLst>
          </p:cNvPr>
          <p:cNvGrpSpPr/>
          <p:nvPr/>
        </p:nvGrpSpPr>
        <p:grpSpPr>
          <a:xfrm>
            <a:off x="1" y="6382122"/>
            <a:ext cx="12190412" cy="360040"/>
            <a:chOff x="1" y="6382122"/>
            <a:chExt cx="12190412" cy="360040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49CAC37-4101-2A4C-B358-48EBDE440763}"/>
                </a:ext>
              </a:extLst>
            </p:cNvPr>
            <p:cNvSpPr txBox="1"/>
            <p:nvPr/>
          </p:nvSpPr>
          <p:spPr>
            <a:xfrm>
              <a:off x="1" y="6480592"/>
              <a:ext cx="12190412" cy="2615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>
                  <a:solidFill>
                    <a:schemeClr val="accent5">
                      <a:lumMod val="50000"/>
                    </a:schemeClr>
                  </a:solidFill>
                </a:rPr>
                <a:t>WWW.CONHECENDOOESPIRITISMO.COM.BR</a:t>
              </a:r>
            </a:p>
          </p:txBody>
        </p:sp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AEEA94FA-D988-7D49-B344-B5C90FBDE8D8}"/>
                </a:ext>
              </a:extLst>
            </p:cNvPr>
            <p:cNvCxnSpPr/>
            <p:nvPr/>
          </p:nvCxnSpPr>
          <p:spPr>
            <a:xfrm>
              <a:off x="1702718" y="6382122"/>
              <a:ext cx="8424936" cy="0"/>
            </a:xfrm>
            <a:prstGeom prst="line">
              <a:avLst/>
            </a:prstGeom>
            <a:ln w="158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tângulo 5">
            <a:extLst>
              <a:ext uri="{FF2B5EF4-FFF2-40B4-BE49-F238E27FC236}">
                <a16:creationId xmlns:a16="http://schemas.microsoft.com/office/drawing/2014/main" id="{AA5CE99B-E062-0B40-A78F-7D8BB4C79EFB}"/>
              </a:ext>
            </a:extLst>
          </p:cNvPr>
          <p:cNvSpPr/>
          <p:nvPr/>
        </p:nvSpPr>
        <p:spPr>
          <a:xfrm>
            <a:off x="4655046" y="34145"/>
            <a:ext cx="46291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</a:rPr>
              <a:t>Reflexão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95ADFBE-176E-C643-B213-2B682C42C8B8}"/>
              </a:ext>
            </a:extLst>
          </p:cNvPr>
          <p:cNvSpPr/>
          <p:nvPr/>
        </p:nvSpPr>
        <p:spPr>
          <a:xfrm>
            <a:off x="5303119" y="2367965"/>
            <a:ext cx="51125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pt-BR" sz="3500" dirty="0">
                <a:solidFill>
                  <a:schemeClr val="accent5">
                    <a:lumMod val="50000"/>
                  </a:schemeClr>
                </a:solidFill>
                <a:latin typeface="Cronos Pro" pitchFamily="34" charset="0"/>
              </a:rPr>
              <a:t>No </a:t>
            </a:r>
            <a:r>
              <a:rPr lang="pt-BR" sz="3500" dirty="0">
                <a:solidFill>
                  <a:schemeClr val="accent2">
                    <a:lumMod val="75000"/>
                  </a:schemeClr>
                </a:solidFill>
                <a:latin typeface="Cronos Pro" pitchFamily="34" charset="0"/>
              </a:rPr>
              <a:t>plano físico</a:t>
            </a:r>
            <a:r>
              <a:rPr lang="pt-BR" sz="3500" dirty="0">
                <a:solidFill>
                  <a:schemeClr val="accent5">
                    <a:lumMod val="50000"/>
                  </a:schemeClr>
                </a:solidFill>
                <a:latin typeface="Cronos Pro" pitchFamily="34" charset="0"/>
              </a:rPr>
              <a:t>, quem são os participantes da reunião mediúnica?</a:t>
            </a:r>
          </a:p>
          <a:p>
            <a:pPr algn="ctr">
              <a:spcAft>
                <a:spcPts val="1800"/>
              </a:spcAft>
            </a:pPr>
            <a:endParaRPr lang="pt-BR" altLang="pt-BR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12DAA075-02F6-0C4B-BB44-D22B3A390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71" y="1148060"/>
            <a:ext cx="4338047" cy="4338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7897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" y="0"/>
            <a:ext cx="12190413" cy="83791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11301" tIns="55650" rIns="111301" bIns="55650" spcCol="0" rtlCol="0" anchor="ctr"/>
          <a:lstStyle/>
          <a:p>
            <a:pPr algn="ctr"/>
            <a:endParaRPr lang="pt-BR"/>
          </a:p>
        </p:txBody>
      </p:sp>
      <p:pic>
        <p:nvPicPr>
          <p:cNvPr id="3" name="Imagem 2" descr="Uma imagem contendo comida, flor&#10;&#10;Descrição gerada automaticamente">
            <a:extLst>
              <a:ext uri="{FF2B5EF4-FFF2-40B4-BE49-F238E27FC236}">
                <a16:creationId xmlns:a16="http://schemas.microsoft.com/office/drawing/2014/main" id="{E6140BC8-FFD5-1C43-BEB5-713FAD65E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654" y="-33762"/>
            <a:ext cx="1872506" cy="904357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E38A56E5-F232-D141-8A59-096BF874B8BB}"/>
              </a:ext>
            </a:extLst>
          </p:cNvPr>
          <p:cNvGrpSpPr/>
          <p:nvPr/>
        </p:nvGrpSpPr>
        <p:grpSpPr>
          <a:xfrm>
            <a:off x="1" y="6382122"/>
            <a:ext cx="12190412" cy="360040"/>
            <a:chOff x="1" y="6382122"/>
            <a:chExt cx="12190412" cy="360040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49CAC37-4101-2A4C-B358-48EBDE440763}"/>
                </a:ext>
              </a:extLst>
            </p:cNvPr>
            <p:cNvSpPr txBox="1"/>
            <p:nvPr/>
          </p:nvSpPr>
          <p:spPr>
            <a:xfrm>
              <a:off x="1" y="6480592"/>
              <a:ext cx="12190412" cy="2615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>
                  <a:solidFill>
                    <a:schemeClr val="accent5">
                      <a:lumMod val="50000"/>
                    </a:schemeClr>
                  </a:solidFill>
                </a:rPr>
                <a:t>WWW.CONHECENDOOESPIRITISMO.COM.BR</a:t>
              </a:r>
            </a:p>
          </p:txBody>
        </p:sp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AEEA94FA-D988-7D49-B344-B5C90FBDE8D8}"/>
                </a:ext>
              </a:extLst>
            </p:cNvPr>
            <p:cNvCxnSpPr/>
            <p:nvPr/>
          </p:nvCxnSpPr>
          <p:spPr>
            <a:xfrm>
              <a:off x="1702718" y="6382122"/>
              <a:ext cx="8424936" cy="0"/>
            </a:xfrm>
            <a:prstGeom prst="line">
              <a:avLst/>
            </a:prstGeom>
            <a:ln w="158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tângulo 5">
            <a:extLst>
              <a:ext uri="{FF2B5EF4-FFF2-40B4-BE49-F238E27FC236}">
                <a16:creationId xmlns:a16="http://schemas.microsoft.com/office/drawing/2014/main" id="{AA5CE99B-E062-0B40-A78F-7D8BB4C79EFB}"/>
              </a:ext>
            </a:extLst>
          </p:cNvPr>
          <p:cNvSpPr/>
          <p:nvPr/>
        </p:nvSpPr>
        <p:spPr>
          <a:xfrm>
            <a:off x="1342678" y="62548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</a:rPr>
              <a:t>Fusão de Fases</a:t>
            </a:r>
            <a:endParaRPr lang="pt-BR" sz="4000" dirty="0">
              <a:solidFill>
                <a:schemeClr val="accent2">
                  <a:lumMod val="75000"/>
                </a:schemeClr>
              </a:solidFill>
              <a:latin typeface="Cronos Pro" panose="020C0502030403020304" pitchFamily="34" charset="77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856DE98C-534B-9543-9099-22DE1195FACD}"/>
              </a:ext>
            </a:extLst>
          </p:cNvPr>
          <p:cNvSpPr/>
          <p:nvPr/>
        </p:nvSpPr>
        <p:spPr>
          <a:xfrm>
            <a:off x="3139281" y="2162093"/>
            <a:ext cx="5911850" cy="1642223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6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Três comunicações simultâneas. </a:t>
            </a:r>
            <a:r>
              <a:rPr lang="pt-BR" sz="26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Alternar a </a:t>
            </a:r>
            <a:r>
              <a:rPr lang="pt-BR" sz="26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ordem </a:t>
            </a:r>
            <a:r>
              <a:rPr lang="pt-BR" sz="26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 comunicação e manter a mesma </a:t>
            </a:r>
            <a:r>
              <a:rPr lang="pt-BR" sz="26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composição das duplas</a:t>
            </a:r>
            <a:r>
              <a:rPr lang="pt-BR" sz="26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BR" sz="2600" dirty="0">
              <a:solidFill>
                <a:schemeClr val="accent2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227A000-A8E1-9E4D-A420-D45A5D7B8648}"/>
              </a:ext>
            </a:extLst>
          </p:cNvPr>
          <p:cNvSpPr/>
          <p:nvPr/>
        </p:nvSpPr>
        <p:spPr>
          <a:xfrm>
            <a:off x="2134766" y="2277666"/>
            <a:ext cx="685413" cy="59054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pt-BR" sz="2000" dirty="0">
              <a:solidFill>
                <a:schemeClr val="accent5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80E259E-DED5-A445-9ABF-21CFFBCB51CF}"/>
              </a:ext>
            </a:extLst>
          </p:cNvPr>
          <p:cNvSpPr/>
          <p:nvPr/>
        </p:nvSpPr>
        <p:spPr>
          <a:xfrm>
            <a:off x="3249553" y="1341562"/>
            <a:ext cx="685413" cy="59054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pt-BR" sz="2000" dirty="0">
              <a:solidFill>
                <a:schemeClr val="accent5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CE90F9-5D4C-2348-96CA-FED7740C78E3}"/>
              </a:ext>
            </a:extLst>
          </p:cNvPr>
          <p:cNvSpPr/>
          <p:nvPr/>
        </p:nvSpPr>
        <p:spPr>
          <a:xfrm>
            <a:off x="4078982" y="1341562"/>
            <a:ext cx="685413" cy="59054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pt-BR" sz="2000" dirty="0">
              <a:solidFill>
                <a:schemeClr val="accent5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C33CDDD-76B1-5F45-9980-81CBD78AE232}"/>
              </a:ext>
            </a:extLst>
          </p:cNvPr>
          <p:cNvSpPr/>
          <p:nvPr/>
        </p:nvSpPr>
        <p:spPr>
          <a:xfrm>
            <a:off x="2139779" y="3087583"/>
            <a:ext cx="685413" cy="59054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dirty="0">
                <a:solidFill>
                  <a:schemeClr val="accent5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C784B55-7D03-A146-BB21-884F6CBDB0DB}"/>
              </a:ext>
            </a:extLst>
          </p:cNvPr>
          <p:cNvSpPr/>
          <p:nvPr/>
        </p:nvSpPr>
        <p:spPr>
          <a:xfrm>
            <a:off x="4996415" y="1341562"/>
            <a:ext cx="685413" cy="59054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dirty="0">
                <a:solidFill>
                  <a:schemeClr val="accent5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CE6466B-32AD-1F47-88CD-520993032F9E}"/>
              </a:ext>
            </a:extLst>
          </p:cNvPr>
          <p:cNvSpPr/>
          <p:nvPr/>
        </p:nvSpPr>
        <p:spPr>
          <a:xfrm>
            <a:off x="5823173" y="1341562"/>
            <a:ext cx="685413" cy="59054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dirty="0">
                <a:solidFill>
                  <a:schemeClr val="accent5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C323502-6F98-DB41-8BBF-C456AEA8B9FC}"/>
              </a:ext>
            </a:extLst>
          </p:cNvPr>
          <p:cNvSpPr/>
          <p:nvPr/>
        </p:nvSpPr>
        <p:spPr>
          <a:xfrm>
            <a:off x="6757717" y="1341562"/>
            <a:ext cx="685413" cy="59054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pt-BR" sz="2000" dirty="0">
              <a:solidFill>
                <a:schemeClr val="accent5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8382A21-787A-AB4C-AB47-27553B3BA6B7}"/>
              </a:ext>
            </a:extLst>
          </p:cNvPr>
          <p:cNvSpPr/>
          <p:nvPr/>
        </p:nvSpPr>
        <p:spPr>
          <a:xfrm>
            <a:off x="7692261" y="1341562"/>
            <a:ext cx="685413" cy="59054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pt-BR" sz="2000" dirty="0">
              <a:solidFill>
                <a:schemeClr val="accent5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221B274-6783-A040-ADA1-05E1181BB3D9}"/>
              </a:ext>
            </a:extLst>
          </p:cNvPr>
          <p:cNvSpPr/>
          <p:nvPr/>
        </p:nvSpPr>
        <p:spPr>
          <a:xfrm>
            <a:off x="9191550" y="2292563"/>
            <a:ext cx="685413" cy="59054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dirty="0">
                <a:solidFill>
                  <a:schemeClr val="accent5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E224346-BF97-7043-97EE-4B246FD9AA1C}"/>
              </a:ext>
            </a:extLst>
          </p:cNvPr>
          <p:cNvSpPr/>
          <p:nvPr/>
        </p:nvSpPr>
        <p:spPr>
          <a:xfrm>
            <a:off x="9205564" y="3087583"/>
            <a:ext cx="685413" cy="59054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dirty="0">
                <a:solidFill>
                  <a:schemeClr val="accent5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6AC499E-3ADE-6E4B-83D6-05C6DFDF8046}"/>
              </a:ext>
            </a:extLst>
          </p:cNvPr>
          <p:cNvSpPr/>
          <p:nvPr/>
        </p:nvSpPr>
        <p:spPr>
          <a:xfrm>
            <a:off x="7692261" y="4034299"/>
            <a:ext cx="685413" cy="59054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pt-BR" sz="2000" dirty="0">
              <a:solidFill>
                <a:schemeClr val="accent5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73650AE-C4F5-5444-BDFC-E6BF893D8AC9}"/>
              </a:ext>
            </a:extLst>
          </p:cNvPr>
          <p:cNvSpPr/>
          <p:nvPr/>
        </p:nvSpPr>
        <p:spPr>
          <a:xfrm>
            <a:off x="6771631" y="4034299"/>
            <a:ext cx="685413" cy="59054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pt-BR" sz="2000" dirty="0">
              <a:solidFill>
                <a:schemeClr val="accent5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EE9033A-A664-6940-B812-884F4A836132}"/>
              </a:ext>
            </a:extLst>
          </p:cNvPr>
          <p:cNvSpPr/>
          <p:nvPr/>
        </p:nvSpPr>
        <p:spPr>
          <a:xfrm>
            <a:off x="5860813" y="4063382"/>
            <a:ext cx="685413" cy="59054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dirty="0">
                <a:solidFill>
                  <a:schemeClr val="accent5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6421698-DFDC-6040-8C20-0A80A33785C1}"/>
              </a:ext>
            </a:extLst>
          </p:cNvPr>
          <p:cNvSpPr/>
          <p:nvPr/>
        </p:nvSpPr>
        <p:spPr>
          <a:xfrm>
            <a:off x="5040033" y="4063382"/>
            <a:ext cx="685413" cy="59054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dirty="0">
                <a:solidFill>
                  <a:schemeClr val="accent5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27A93A9-B890-3343-93C8-1D2E617BF99C}"/>
              </a:ext>
            </a:extLst>
          </p:cNvPr>
          <p:cNvSpPr/>
          <p:nvPr/>
        </p:nvSpPr>
        <p:spPr>
          <a:xfrm>
            <a:off x="4155445" y="4034299"/>
            <a:ext cx="685413" cy="59054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endParaRPr lang="pt-BR" sz="2000" dirty="0">
              <a:solidFill>
                <a:schemeClr val="accent5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FC94948-3184-2A45-B9B8-79EA0C221EFA}"/>
              </a:ext>
            </a:extLst>
          </p:cNvPr>
          <p:cNvSpPr/>
          <p:nvPr/>
        </p:nvSpPr>
        <p:spPr>
          <a:xfrm>
            <a:off x="3288535" y="4005858"/>
            <a:ext cx="685413" cy="59054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endParaRPr lang="pt-BR" sz="2000" dirty="0">
              <a:solidFill>
                <a:schemeClr val="accent5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D9BF791-DB67-3B4E-8560-98EA98E64A75}"/>
              </a:ext>
            </a:extLst>
          </p:cNvPr>
          <p:cNvSpPr/>
          <p:nvPr/>
        </p:nvSpPr>
        <p:spPr>
          <a:xfrm>
            <a:off x="8782789" y="4941962"/>
            <a:ext cx="336753" cy="4006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D57AF83-A8A8-2740-A1E0-12967AF42D05}"/>
              </a:ext>
            </a:extLst>
          </p:cNvPr>
          <p:cNvSpPr/>
          <p:nvPr/>
        </p:nvSpPr>
        <p:spPr>
          <a:xfrm>
            <a:off x="8782789" y="5549410"/>
            <a:ext cx="336753" cy="40066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80ACFDB-65B8-D040-893F-D9EBCE4914F4}"/>
              </a:ext>
            </a:extLst>
          </p:cNvPr>
          <p:cNvSpPr txBox="1"/>
          <p:nvPr/>
        </p:nvSpPr>
        <p:spPr>
          <a:xfrm>
            <a:off x="9110120" y="4851455"/>
            <a:ext cx="1872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accent5">
                    <a:lumMod val="50000"/>
                  </a:schemeClr>
                </a:solidFill>
              </a:rPr>
              <a:t>Ostensivo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FDD79F77-D35C-0B47-96A0-F4CF23634D14}"/>
              </a:ext>
            </a:extLst>
          </p:cNvPr>
          <p:cNvSpPr txBox="1"/>
          <p:nvPr/>
        </p:nvSpPr>
        <p:spPr>
          <a:xfrm>
            <a:off x="9117324" y="5446018"/>
            <a:ext cx="2882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accent5">
                    <a:lumMod val="50000"/>
                  </a:schemeClr>
                </a:solidFill>
              </a:rPr>
              <a:t>Dialogador/Apoio</a:t>
            </a:r>
          </a:p>
        </p:txBody>
      </p:sp>
    </p:spTree>
    <p:extLst>
      <p:ext uri="{BB962C8B-B14F-4D97-AF65-F5344CB8AC3E}">
        <p14:creationId xmlns:p14="http://schemas.microsoft.com/office/powerpoint/2010/main" val="3880501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" y="0"/>
            <a:ext cx="12190413" cy="76488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11301" tIns="55650" rIns="111301" bIns="55650" spcCol="0" rtlCol="0" anchor="ctr"/>
          <a:lstStyle/>
          <a:p>
            <a:pPr algn="ctr"/>
            <a:endParaRPr lang="pt-BR"/>
          </a:p>
        </p:txBody>
      </p:sp>
      <p:pic>
        <p:nvPicPr>
          <p:cNvPr id="3" name="Imagem 2" descr="Uma imagem contendo comida, flor&#10;&#10;Descrição gerada automaticamente">
            <a:extLst>
              <a:ext uri="{FF2B5EF4-FFF2-40B4-BE49-F238E27FC236}">
                <a16:creationId xmlns:a16="http://schemas.microsoft.com/office/drawing/2014/main" id="{E6140BC8-FFD5-1C43-BEB5-713FAD65EF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654" y="-33762"/>
            <a:ext cx="1872506" cy="904357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E38A56E5-F232-D141-8A59-096BF874B8BB}"/>
              </a:ext>
            </a:extLst>
          </p:cNvPr>
          <p:cNvGrpSpPr/>
          <p:nvPr/>
        </p:nvGrpSpPr>
        <p:grpSpPr>
          <a:xfrm>
            <a:off x="1" y="6382122"/>
            <a:ext cx="12190412" cy="360040"/>
            <a:chOff x="1" y="6382122"/>
            <a:chExt cx="12190412" cy="360040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49CAC37-4101-2A4C-B358-48EBDE440763}"/>
                </a:ext>
              </a:extLst>
            </p:cNvPr>
            <p:cNvSpPr txBox="1"/>
            <p:nvPr/>
          </p:nvSpPr>
          <p:spPr>
            <a:xfrm>
              <a:off x="1" y="6480592"/>
              <a:ext cx="12190412" cy="2615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>
                  <a:solidFill>
                    <a:schemeClr val="accent5">
                      <a:lumMod val="50000"/>
                    </a:schemeClr>
                  </a:solidFill>
                </a:rPr>
                <a:t>WWW.CONHECENDOOESPIRITISMO.COM.BR</a:t>
              </a:r>
            </a:p>
          </p:txBody>
        </p:sp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AEEA94FA-D988-7D49-B344-B5C90FBDE8D8}"/>
                </a:ext>
              </a:extLst>
            </p:cNvPr>
            <p:cNvCxnSpPr/>
            <p:nvPr/>
          </p:nvCxnSpPr>
          <p:spPr>
            <a:xfrm>
              <a:off x="1702718" y="6382122"/>
              <a:ext cx="8424936" cy="0"/>
            </a:xfrm>
            <a:prstGeom prst="line">
              <a:avLst/>
            </a:prstGeom>
            <a:ln w="158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tângulo 5">
            <a:extLst>
              <a:ext uri="{FF2B5EF4-FFF2-40B4-BE49-F238E27FC236}">
                <a16:creationId xmlns:a16="http://schemas.microsoft.com/office/drawing/2014/main" id="{AA5CE99B-E062-0B40-A78F-7D8BB4C79EFB}"/>
              </a:ext>
            </a:extLst>
          </p:cNvPr>
          <p:cNvSpPr/>
          <p:nvPr/>
        </p:nvSpPr>
        <p:spPr>
          <a:xfrm>
            <a:off x="46534" y="45418"/>
            <a:ext cx="10441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</a:rPr>
              <a:t>Fusão de Fases</a:t>
            </a:r>
            <a:endParaRPr lang="pt-BR" sz="4000" dirty="0">
              <a:solidFill>
                <a:schemeClr val="accent2">
                  <a:lumMod val="75000"/>
                </a:schemeClr>
              </a:solidFill>
              <a:latin typeface="Cronos Pro" panose="020C0502030403020304" pitchFamily="34" charset="77"/>
            </a:endParaRPr>
          </a:p>
        </p:txBody>
      </p:sp>
      <p:sp>
        <p:nvSpPr>
          <p:cNvPr id="163" name="CaixaDeTexto 162">
            <a:extLst>
              <a:ext uri="{FF2B5EF4-FFF2-40B4-BE49-F238E27FC236}">
                <a16:creationId xmlns:a16="http://schemas.microsoft.com/office/drawing/2014/main" id="{769BFEEC-963B-C042-9728-67FC65EAD04C}"/>
              </a:ext>
            </a:extLst>
          </p:cNvPr>
          <p:cNvSpPr txBox="1"/>
          <p:nvPr/>
        </p:nvSpPr>
        <p:spPr>
          <a:xfrm>
            <a:off x="4680857" y="59871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3678648-82D0-D645-A5B2-313289D62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6586" y="1201008"/>
            <a:ext cx="1792849" cy="2791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D558441-F4B9-4F4D-AD86-B1CE21F81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6586" y="4256347"/>
            <a:ext cx="1940081" cy="1408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F1A178CF-13A8-8A44-B063-3E267229CE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613806"/>
              </p:ext>
            </p:extLst>
          </p:nvPr>
        </p:nvGraphicFramePr>
        <p:xfrm>
          <a:off x="291698" y="1179606"/>
          <a:ext cx="9403909" cy="4914484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2205122">
                  <a:extLst>
                    <a:ext uri="{9D8B030D-6E8A-4147-A177-3AD203B41FA5}">
                      <a16:colId xmlns:a16="http://schemas.microsoft.com/office/drawing/2014/main" val="2677279035"/>
                    </a:ext>
                  </a:extLst>
                </a:gridCol>
                <a:gridCol w="2590274">
                  <a:extLst>
                    <a:ext uri="{9D8B030D-6E8A-4147-A177-3AD203B41FA5}">
                      <a16:colId xmlns:a16="http://schemas.microsoft.com/office/drawing/2014/main" val="458240319"/>
                    </a:ext>
                  </a:extLst>
                </a:gridCol>
                <a:gridCol w="2221072">
                  <a:extLst>
                    <a:ext uri="{9D8B030D-6E8A-4147-A177-3AD203B41FA5}">
                      <a16:colId xmlns:a16="http://schemas.microsoft.com/office/drawing/2014/main" val="282786364"/>
                    </a:ext>
                  </a:extLst>
                </a:gridCol>
                <a:gridCol w="2387441">
                  <a:extLst>
                    <a:ext uri="{9D8B030D-6E8A-4147-A177-3AD203B41FA5}">
                      <a16:colId xmlns:a16="http://schemas.microsoft.com/office/drawing/2014/main" val="3640796022"/>
                    </a:ext>
                  </a:extLst>
                </a:gridCol>
              </a:tblGrid>
              <a:tr h="368827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NOME:</a:t>
                      </a:r>
                      <a:endParaRPr lang="pt-BR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8669565"/>
                  </a:ext>
                </a:extLst>
              </a:tr>
              <a:tr h="36882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FUSÃO DE FASES</a:t>
                      </a:r>
                      <a:endParaRPr lang="pt-BR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FUSÃO DE FASES</a:t>
                      </a:r>
                      <a:endParaRPr lang="pt-BR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2901836"/>
                  </a:ext>
                </a:extLst>
              </a:tr>
              <a:tr h="368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_____/_____</a:t>
                      </a:r>
                      <a:endParaRPr lang="pt-BR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_____/_____</a:t>
                      </a:r>
                      <a:endParaRPr lang="pt-BR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_____/_____</a:t>
                      </a:r>
                      <a:endParaRPr lang="pt-BR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_____/_____</a:t>
                      </a:r>
                      <a:endParaRPr lang="pt-BR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2465697644"/>
                  </a:ext>
                </a:extLst>
              </a:tr>
              <a:tr h="368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1ª SEMANA</a:t>
                      </a:r>
                      <a:endParaRPr lang="pt-BR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2ª SEMANA</a:t>
                      </a:r>
                      <a:endParaRPr lang="pt-BR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3ª SEMANA</a:t>
                      </a:r>
                      <a:endParaRPr lang="pt-BR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4ª SEMANA</a:t>
                      </a:r>
                      <a:endParaRPr lang="pt-BR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2207979413"/>
                  </a:ext>
                </a:extLst>
              </a:tr>
              <a:tr h="3688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pt-BR" sz="2000" b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pt-BR" sz="2000" b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pt-BR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pt-BR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3023146236"/>
                  </a:ext>
                </a:extLst>
              </a:tr>
              <a:tr h="3688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pt-BR" sz="2000" b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pt-BR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pt-BR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pt-BR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360917150"/>
                  </a:ext>
                </a:extLst>
              </a:tr>
              <a:tr h="3688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pt-BR" sz="2000" b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pt-BR" sz="2000" b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pt-BR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pt-BR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814569358"/>
                  </a:ext>
                </a:extLst>
              </a:tr>
              <a:tr h="3688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pt-BR" sz="2000" b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pt-BR" sz="2000" b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pt-BR" sz="2000" b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pt-BR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3689322195"/>
                  </a:ext>
                </a:extLst>
              </a:tr>
              <a:tr h="3688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pt-BR" sz="2000" b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pt-BR" sz="2000" b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pt-BR" sz="2000" b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pt-BR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552003020"/>
                  </a:ext>
                </a:extLst>
              </a:tr>
              <a:tr h="3688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pt-BR" sz="2000" b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pt-BR" sz="2000" b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pt-BR" sz="2000" b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pt-BR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266949513"/>
                  </a:ext>
                </a:extLst>
              </a:tr>
              <a:tr h="1226214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Percepções Diversas, a depender do tipo de mediunidade</a:t>
                      </a:r>
                      <a:endParaRPr lang="pt-BR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9856163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2620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" y="0"/>
            <a:ext cx="12190413" cy="76488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11301" tIns="55650" rIns="111301" bIns="55650" spcCol="0" rtlCol="0" anchor="ctr"/>
          <a:lstStyle/>
          <a:p>
            <a:pPr algn="ctr"/>
            <a:endParaRPr lang="pt-BR"/>
          </a:p>
        </p:txBody>
      </p:sp>
      <p:pic>
        <p:nvPicPr>
          <p:cNvPr id="3" name="Imagem 2" descr="Uma imagem contendo comida, flor&#10;&#10;Descrição gerada automaticamente">
            <a:extLst>
              <a:ext uri="{FF2B5EF4-FFF2-40B4-BE49-F238E27FC236}">
                <a16:creationId xmlns:a16="http://schemas.microsoft.com/office/drawing/2014/main" id="{E6140BC8-FFD5-1C43-BEB5-713FAD65EF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654" y="-33762"/>
            <a:ext cx="1872506" cy="904357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E38A56E5-F232-D141-8A59-096BF874B8BB}"/>
              </a:ext>
            </a:extLst>
          </p:cNvPr>
          <p:cNvGrpSpPr/>
          <p:nvPr/>
        </p:nvGrpSpPr>
        <p:grpSpPr>
          <a:xfrm>
            <a:off x="1" y="6382122"/>
            <a:ext cx="12190412" cy="360040"/>
            <a:chOff x="1" y="6382122"/>
            <a:chExt cx="12190412" cy="360040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49CAC37-4101-2A4C-B358-48EBDE440763}"/>
                </a:ext>
              </a:extLst>
            </p:cNvPr>
            <p:cNvSpPr txBox="1"/>
            <p:nvPr/>
          </p:nvSpPr>
          <p:spPr>
            <a:xfrm>
              <a:off x="1" y="6480592"/>
              <a:ext cx="12190412" cy="2615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>
                  <a:solidFill>
                    <a:schemeClr val="accent5">
                      <a:lumMod val="50000"/>
                    </a:schemeClr>
                  </a:solidFill>
                </a:rPr>
                <a:t>WWW.CONHECENDOOESPIRITISMO.COM.BR</a:t>
              </a:r>
            </a:p>
          </p:txBody>
        </p:sp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AEEA94FA-D988-7D49-B344-B5C90FBDE8D8}"/>
                </a:ext>
              </a:extLst>
            </p:cNvPr>
            <p:cNvCxnSpPr/>
            <p:nvPr/>
          </p:nvCxnSpPr>
          <p:spPr>
            <a:xfrm>
              <a:off x="1702718" y="6382122"/>
              <a:ext cx="8424936" cy="0"/>
            </a:xfrm>
            <a:prstGeom prst="line">
              <a:avLst/>
            </a:prstGeom>
            <a:ln w="158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tângulo 5">
            <a:extLst>
              <a:ext uri="{FF2B5EF4-FFF2-40B4-BE49-F238E27FC236}">
                <a16:creationId xmlns:a16="http://schemas.microsoft.com/office/drawing/2014/main" id="{AA5CE99B-E062-0B40-A78F-7D8BB4C79EFB}"/>
              </a:ext>
            </a:extLst>
          </p:cNvPr>
          <p:cNvSpPr/>
          <p:nvPr/>
        </p:nvSpPr>
        <p:spPr>
          <a:xfrm>
            <a:off x="334566" y="45418"/>
            <a:ext cx="99374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</a:rPr>
              <a:t>Fusão de Fases</a:t>
            </a:r>
            <a:endParaRPr lang="pt-BR" sz="3200" dirty="0">
              <a:solidFill>
                <a:schemeClr val="accent2">
                  <a:lumMod val="75000"/>
                </a:schemeClr>
              </a:solidFill>
              <a:latin typeface="Cronos Pro" panose="020C0502030403020304" pitchFamily="34" charset="77"/>
            </a:endParaRPr>
          </a:p>
        </p:txBody>
      </p:sp>
      <p:sp>
        <p:nvSpPr>
          <p:cNvPr id="163" name="CaixaDeTexto 162">
            <a:extLst>
              <a:ext uri="{FF2B5EF4-FFF2-40B4-BE49-F238E27FC236}">
                <a16:creationId xmlns:a16="http://schemas.microsoft.com/office/drawing/2014/main" id="{769BFEEC-963B-C042-9728-67FC65EAD04C}"/>
              </a:ext>
            </a:extLst>
          </p:cNvPr>
          <p:cNvSpPr txBox="1"/>
          <p:nvPr/>
        </p:nvSpPr>
        <p:spPr>
          <a:xfrm>
            <a:off x="4680857" y="59871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3678648-82D0-D645-A5B2-313289D62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6586" y="1201008"/>
            <a:ext cx="1792849" cy="2791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D558441-F4B9-4F4D-AD86-B1CE21F81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3058" y="4256347"/>
            <a:ext cx="2473609" cy="1795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AEE74269-1639-304A-AF64-D96B05FF12CD}"/>
              </a:ext>
            </a:extLst>
          </p:cNvPr>
          <p:cNvSpPr/>
          <p:nvPr/>
        </p:nvSpPr>
        <p:spPr>
          <a:xfrm>
            <a:off x="555390" y="1292490"/>
            <a:ext cx="8435663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6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</a:rPr>
              <a:t>1ª semana (___/___)________________________________</a:t>
            </a:r>
          </a:p>
          <a:p>
            <a:pPr>
              <a:spcAft>
                <a:spcPts val="1200"/>
              </a:spcAft>
            </a:pPr>
            <a:r>
              <a:rPr lang="pt-BR" sz="26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</a:rPr>
              <a:t>_________________________________________________</a:t>
            </a:r>
          </a:p>
          <a:p>
            <a:pPr>
              <a:spcAft>
                <a:spcPts val="1200"/>
              </a:spcAft>
            </a:pPr>
            <a:r>
              <a:rPr lang="pt-BR" sz="26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</a:rPr>
              <a:t>2 </a:t>
            </a:r>
            <a:r>
              <a:rPr lang="pt-BR" sz="2600" dirty="0" err="1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</a:rPr>
              <a:t>ª</a:t>
            </a:r>
            <a:r>
              <a:rPr lang="pt-BR" sz="26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</a:rPr>
              <a:t> semana (___/___)________________________________</a:t>
            </a:r>
          </a:p>
          <a:p>
            <a:pPr>
              <a:spcAft>
                <a:spcPts val="1200"/>
              </a:spcAft>
            </a:pPr>
            <a:r>
              <a:rPr lang="pt-BR" sz="26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</a:rPr>
              <a:t>_________________________________________________</a:t>
            </a:r>
          </a:p>
          <a:p>
            <a:pPr>
              <a:spcAft>
                <a:spcPts val="1200"/>
              </a:spcAft>
            </a:pPr>
            <a:r>
              <a:rPr lang="pt-BR" sz="26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</a:rPr>
              <a:t>3 </a:t>
            </a:r>
            <a:r>
              <a:rPr lang="pt-BR" sz="2600" dirty="0" err="1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</a:rPr>
              <a:t>ª</a:t>
            </a:r>
            <a:r>
              <a:rPr lang="pt-BR" sz="26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</a:rPr>
              <a:t> semana (___/___)________________________________</a:t>
            </a:r>
          </a:p>
          <a:p>
            <a:pPr>
              <a:spcAft>
                <a:spcPts val="1200"/>
              </a:spcAft>
            </a:pPr>
            <a:r>
              <a:rPr lang="pt-BR" sz="26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</a:rPr>
              <a:t>_________________________________________________</a:t>
            </a:r>
          </a:p>
          <a:p>
            <a:pPr>
              <a:spcAft>
                <a:spcPts val="1200"/>
              </a:spcAft>
            </a:pPr>
            <a:r>
              <a:rPr lang="pt-BR" sz="26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</a:rPr>
              <a:t> 4ª semana  (___/___)________________________________</a:t>
            </a:r>
          </a:p>
          <a:p>
            <a:pPr>
              <a:spcAft>
                <a:spcPts val="1200"/>
              </a:spcAft>
            </a:pPr>
            <a:r>
              <a:rPr lang="pt-BR" sz="26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</a:rPr>
              <a:t>_________________________________________________</a:t>
            </a:r>
          </a:p>
          <a:p>
            <a:pPr algn="just"/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val="2518286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" y="0"/>
            <a:ext cx="12190413" cy="76488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11301" tIns="55650" rIns="111301" bIns="55650" spcCol="0" rtlCol="0" anchor="ctr"/>
          <a:lstStyle/>
          <a:p>
            <a:pPr algn="ctr"/>
            <a:endParaRPr lang="pt-BR"/>
          </a:p>
        </p:txBody>
      </p:sp>
      <p:pic>
        <p:nvPicPr>
          <p:cNvPr id="3" name="Imagem 2" descr="Uma imagem contendo comida, flor&#10;&#10;Descrição gerada automaticamente">
            <a:extLst>
              <a:ext uri="{FF2B5EF4-FFF2-40B4-BE49-F238E27FC236}">
                <a16:creationId xmlns:a16="http://schemas.microsoft.com/office/drawing/2014/main" id="{E6140BC8-FFD5-1C43-BEB5-713FAD65E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654" y="-33762"/>
            <a:ext cx="1872506" cy="904357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E38A56E5-F232-D141-8A59-096BF874B8BB}"/>
              </a:ext>
            </a:extLst>
          </p:cNvPr>
          <p:cNvGrpSpPr/>
          <p:nvPr/>
        </p:nvGrpSpPr>
        <p:grpSpPr>
          <a:xfrm>
            <a:off x="1" y="6382122"/>
            <a:ext cx="12190412" cy="360040"/>
            <a:chOff x="1" y="6382122"/>
            <a:chExt cx="12190412" cy="360040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49CAC37-4101-2A4C-B358-48EBDE440763}"/>
                </a:ext>
              </a:extLst>
            </p:cNvPr>
            <p:cNvSpPr txBox="1"/>
            <p:nvPr/>
          </p:nvSpPr>
          <p:spPr>
            <a:xfrm>
              <a:off x="1" y="6480592"/>
              <a:ext cx="12190412" cy="2615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>
                  <a:solidFill>
                    <a:schemeClr val="accent5">
                      <a:lumMod val="50000"/>
                    </a:schemeClr>
                  </a:solidFill>
                </a:rPr>
                <a:t>WWW.CONHECENDOOESPIRITISMO.COM.BR</a:t>
              </a:r>
            </a:p>
          </p:txBody>
        </p:sp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AEEA94FA-D988-7D49-B344-B5C90FBDE8D8}"/>
                </a:ext>
              </a:extLst>
            </p:cNvPr>
            <p:cNvCxnSpPr/>
            <p:nvPr/>
          </p:nvCxnSpPr>
          <p:spPr>
            <a:xfrm>
              <a:off x="1702718" y="6382122"/>
              <a:ext cx="8424936" cy="0"/>
            </a:xfrm>
            <a:prstGeom prst="line">
              <a:avLst/>
            </a:prstGeom>
            <a:ln w="158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tângulo 10">
            <a:extLst>
              <a:ext uri="{FF2B5EF4-FFF2-40B4-BE49-F238E27FC236}">
                <a16:creationId xmlns:a16="http://schemas.microsoft.com/office/drawing/2014/main" id="{7CA0E321-34B5-9649-A8DD-85F1AA46EA23}"/>
              </a:ext>
            </a:extLst>
          </p:cNvPr>
          <p:cNvSpPr/>
          <p:nvPr/>
        </p:nvSpPr>
        <p:spPr>
          <a:xfrm>
            <a:off x="1731573" y="1055267"/>
            <a:ext cx="8811681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7000" dirty="0">
                <a:solidFill>
                  <a:schemeClr val="accent2">
                    <a:lumMod val="75000"/>
                  </a:schemeClr>
                </a:solidFill>
                <a:effectLst>
                  <a:outerShdw blurRad="88900" dist="38100" dir="2100000" algn="ctr" rotWithShape="0">
                    <a:srgbClr val="000000">
                      <a:alpha val="40000"/>
                    </a:srgbClr>
                  </a:outerShdw>
                </a:effectLst>
                <a:latin typeface="JasmineUPC" panose="02020603050405020304" pitchFamily="18" charset="-34"/>
                <a:ea typeface="Baskerville" panose="02020502070401020303" pitchFamily="18" charset="0"/>
                <a:cs typeface="JasmineUPC" panose="02020603050405020304" pitchFamily="18" charset="-34"/>
              </a:rPr>
              <a:t>Muito Obrigada!</a:t>
            </a:r>
            <a:endParaRPr lang="pt-BR" sz="7000" dirty="0">
              <a:solidFill>
                <a:schemeClr val="accent2">
                  <a:lumMod val="75000"/>
                </a:schemeClr>
              </a:solidFill>
              <a:latin typeface="Cronos Pro"/>
            </a:endParaRPr>
          </a:p>
          <a:p>
            <a:pPr algn="ctr">
              <a:spcAft>
                <a:spcPts val="600"/>
              </a:spcAft>
            </a:pPr>
            <a:r>
              <a:rPr lang="pt-BR" sz="3000" dirty="0">
                <a:solidFill>
                  <a:schemeClr val="accent5">
                    <a:lumMod val="50000"/>
                  </a:schemeClr>
                </a:solidFill>
                <a:latin typeface="Cronos Pro"/>
              </a:rPr>
              <a:t>Youtube: /</a:t>
            </a:r>
            <a:r>
              <a:rPr lang="pt-BR" sz="3000" dirty="0" err="1">
                <a:solidFill>
                  <a:schemeClr val="accent5">
                    <a:lumMod val="50000"/>
                  </a:schemeClr>
                </a:solidFill>
                <a:latin typeface="Cronos Pro"/>
              </a:rPr>
              <a:t>conhecendooespiritismo</a:t>
            </a:r>
            <a:endParaRPr lang="pt-BR" sz="3000" dirty="0">
              <a:solidFill>
                <a:schemeClr val="accent5">
                  <a:lumMod val="50000"/>
                </a:schemeClr>
              </a:solidFill>
              <a:latin typeface="Cronos Pro"/>
            </a:endParaRPr>
          </a:p>
          <a:p>
            <a:pPr algn="ctr">
              <a:spcAft>
                <a:spcPts val="600"/>
              </a:spcAft>
            </a:pPr>
            <a:r>
              <a:rPr lang="pt-BR" sz="3000" dirty="0">
                <a:solidFill>
                  <a:schemeClr val="accent5">
                    <a:lumMod val="50000"/>
                  </a:schemeClr>
                </a:solidFill>
                <a:latin typeface="Cronos Pro"/>
              </a:rPr>
              <a:t>Instagram: @</a:t>
            </a:r>
            <a:r>
              <a:rPr lang="pt-BR" sz="3000" dirty="0" err="1">
                <a:solidFill>
                  <a:schemeClr val="accent5">
                    <a:lumMod val="50000"/>
                  </a:schemeClr>
                </a:solidFill>
                <a:latin typeface="Cronos Pro"/>
              </a:rPr>
              <a:t>conhecendooespiritismo</a:t>
            </a:r>
            <a:endParaRPr lang="pt-BR" sz="3000" dirty="0">
              <a:solidFill>
                <a:schemeClr val="accent5">
                  <a:lumMod val="50000"/>
                </a:schemeClr>
              </a:solidFill>
              <a:latin typeface="Cronos Pro"/>
            </a:endParaRPr>
          </a:p>
          <a:p>
            <a:pPr algn="ctr">
              <a:spcAft>
                <a:spcPts val="600"/>
              </a:spcAft>
            </a:pPr>
            <a:r>
              <a:rPr lang="pt-BR" sz="3000" dirty="0" err="1">
                <a:solidFill>
                  <a:schemeClr val="accent5">
                    <a:lumMod val="50000"/>
                  </a:schemeClr>
                </a:solidFill>
                <a:latin typeface="Cronos Pro"/>
              </a:rPr>
              <a:t>Telegram</a:t>
            </a:r>
            <a:r>
              <a:rPr lang="pt-BR" sz="3000" dirty="0">
                <a:solidFill>
                  <a:schemeClr val="accent5">
                    <a:lumMod val="50000"/>
                  </a:schemeClr>
                </a:solidFill>
                <a:latin typeface="Cronos Pro"/>
              </a:rPr>
              <a:t>: Canal Conhecendo o Espiritismo</a:t>
            </a:r>
          </a:p>
          <a:p>
            <a:pPr algn="ctr">
              <a:spcAft>
                <a:spcPts val="600"/>
              </a:spcAft>
            </a:pPr>
            <a:r>
              <a:rPr lang="pt-BR" sz="3000" dirty="0">
                <a:solidFill>
                  <a:schemeClr val="accent5">
                    <a:lumMod val="50000"/>
                  </a:schemeClr>
                </a:solidFill>
                <a:latin typeface="Cronos Pro"/>
              </a:rPr>
              <a:t>Portal: </a:t>
            </a:r>
            <a:r>
              <a:rPr lang="pt-BR" sz="3000" dirty="0">
                <a:solidFill>
                  <a:schemeClr val="accent5">
                    <a:lumMod val="50000"/>
                  </a:schemeClr>
                </a:solidFill>
                <a:latin typeface="Cronos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www.conhecendooespiritismo.com.br</a:t>
            </a:r>
            <a:endParaRPr lang="pt-BR" sz="3000" dirty="0">
              <a:solidFill>
                <a:schemeClr val="accent5">
                  <a:lumMod val="50000"/>
                </a:schemeClr>
              </a:solidFill>
              <a:latin typeface="Cronos Pro"/>
            </a:endParaRPr>
          </a:p>
          <a:p>
            <a:pPr algn="ctr">
              <a:spcAft>
                <a:spcPts val="600"/>
              </a:spcAft>
            </a:pPr>
            <a:r>
              <a:rPr lang="pt-BR" sz="3000" dirty="0">
                <a:solidFill>
                  <a:schemeClr val="accent5">
                    <a:lumMod val="50000"/>
                  </a:schemeClr>
                </a:solidFill>
                <a:latin typeface="Cronos Pro"/>
              </a:rPr>
              <a:t>E-mail: </a:t>
            </a:r>
            <a:r>
              <a:rPr lang="pt-BR" sz="3000" u="sng" dirty="0">
                <a:solidFill>
                  <a:schemeClr val="accent5">
                    <a:lumMod val="50000"/>
                  </a:schemeClr>
                </a:solidFill>
                <a:latin typeface="Cronos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evelyn@conhecendooespiritismo.com.br</a:t>
            </a:r>
            <a:endParaRPr lang="pt-BR" sz="3000" u="sng" dirty="0">
              <a:solidFill>
                <a:schemeClr val="accent5">
                  <a:lumMod val="50000"/>
                </a:schemeClr>
              </a:solidFill>
              <a:latin typeface="Cronos Pro"/>
            </a:endParaRPr>
          </a:p>
          <a:p>
            <a:pPr algn="ctr">
              <a:spcAft>
                <a:spcPts val="600"/>
              </a:spcAft>
            </a:pPr>
            <a:r>
              <a:rPr lang="pt-BR" sz="3000" u="sng" dirty="0" err="1">
                <a:solidFill>
                  <a:schemeClr val="accent5">
                    <a:lumMod val="50000"/>
                  </a:schemeClr>
                </a:solidFill>
                <a:latin typeface="Cronos Pro"/>
              </a:rPr>
              <a:t>suporte@conhecendooespiritismo.com.br</a:t>
            </a:r>
            <a:endParaRPr lang="pt-BR" sz="3000" u="sng" dirty="0">
              <a:solidFill>
                <a:schemeClr val="accent5">
                  <a:lumMod val="50000"/>
                </a:schemeClr>
              </a:solidFill>
              <a:latin typeface="Cronos Pro"/>
            </a:endParaRPr>
          </a:p>
          <a:p>
            <a:pPr algn="ctr">
              <a:spcAft>
                <a:spcPts val="600"/>
              </a:spcAft>
            </a:pPr>
            <a:r>
              <a:rPr lang="pt-BR" sz="3000" dirty="0" err="1">
                <a:solidFill>
                  <a:schemeClr val="accent5">
                    <a:lumMod val="50000"/>
                  </a:schemeClr>
                </a:solidFill>
                <a:latin typeface="Cronos Pro"/>
              </a:rPr>
              <a:t>Whatsapp</a:t>
            </a:r>
            <a:r>
              <a:rPr lang="pt-BR" sz="3000" dirty="0">
                <a:solidFill>
                  <a:schemeClr val="accent5">
                    <a:lumMod val="50000"/>
                  </a:schemeClr>
                </a:solidFill>
                <a:latin typeface="Cronos Pro"/>
              </a:rPr>
              <a:t>/</a:t>
            </a:r>
            <a:r>
              <a:rPr lang="pt-BR" sz="3000" dirty="0" err="1">
                <a:solidFill>
                  <a:schemeClr val="accent5">
                    <a:lumMod val="50000"/>
                  </a:schemeClr>
                </a:solidFill>
                <a:latin typeface="Cronos Pro"/>
              </a:rPr>
              <a:t>Telegram</a:t>
            </a:r>
            <a:r>
              <a:rPr lang="pt-BR" sz="3000" dirty="0">
                <a:solidFill>
                  <a:schemeClr val="accent5">
                    <a:lumMod val="50000"/>
                  </a:schemeClr>
                </a:solidFill>
                <a:latin typeface="Cronos Pro"/>
              </a:rPr>
              <a:t> – 92.99191.9595</a:t>
            </a:r>
          </a:p>
        </p:txBody>
      </p:sp>
    </p:spTree>
    <p:extLst>
      <p:ext uri="{BB962C8B-B14F-4D97-AF65-F5344CB8AC3E}">
        <p14:creationId xmlns:p14="http://schemas.microsoft.com/office/powerpoint/2010/main" val="3167638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" y="0"/>
            <a:ext cx="12190413" cy="72099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11301" tIns="55650" rIns="111301" bIns="55650" spcCol="0" rtlCol="0" anchor="ctr"/>
          <a:lstStyle/>
          <a:p>
            <a:pPr algn="ctr"/>
            <a:endParaRPr lang="pt-BR"/>
          </a:p>
        </p:txBody>
      </p:sp>
      <p:pic>
        <p:nvPicPr>
          <p:cNvPr id="3" name="Imagem 2" descr="Uma imagem contendo comida, flor&#10;&#10;Descrição gerada automaticamente">
            <a:extLst>
              <a:ext uri="{FF2B5EF4-FFF2-40B4-BE49-F238E27FC236}">
                <a16:creationId xmlns:a16="http://schemas.microsoft.com/office/drawing/2014/main" id="{E6140BC8-FFD5-1C43-BEB5-713FAD65E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654" y="-33762"/>
            <a:ext cx="1872506" cy="904357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E38A56E5-F232-D141-8A59-096BF874B8BB}"/>
              </a:ext>
            </a:extLst>
          </p:cNvPr>
          <p:cNvGrpSpPr/>
          <p:nvPr/>
        </p:nvGrpSpPr>
        <p:grpSpPr>
          <a:xfrm>
            <a:off x="1" y="6382122"/>
            <a:ext cx="12190412" cy="360040"/>
            <a:chOff x="1" y="6382122"/>
            <a:chExt cx="12190412" cy="360040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49CAC37-4101-2A4C-B358-48EBDE440763}"/>
                </a:ext>
              </a:extLst>
            </p:cNvPr>
            <p:cNvSpPr txBox="1"/>
            <p:nvPr/>
          </p:nvSpPr>
          <p:spPr>
            <a:xfrm>
              <a:off x="1" y="6480592"/>
              <a:ext cx="12190412" cy="2615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>
                  <a:solidFill>
                    <a:schemeClr val="accent5">
                      <a:lumMod val="50000"/>
                    </a:schemeClr>
                  </a:solidFill>
                </a:rPr>
                <a:t>WWW.CONHECENDOOESPIRITISMO.COM.BR</a:t>
              </a:r>
            </a:p>
          </p:txBody>
        </p:sp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AEEA94FA-D988-7D49-B344-B5C90FBDE8D8}"/>
                </a:ext>
              </a:extLst>
            </p:cNvPr>
            <p:cNvCxnSpPr/>
            <p:nvPr/>
          </p:nvCxnSpPr>
          <p:spPr>
            <a:xfrm>
              <a:off x="1702718" y="6382122"/>
              <a:ext cx="8424936" cy="0"/>
            </a:xfrm>
            <a:prstGeom prst="line">
              <a:avLst/>
            </a:prstGeom>
            <a:ln w="158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tângulo 5">
            <a:extLst>
              <a:ext uri="{FF2B5EF4-FFF2-40B4-BE49-F238E27FC236}">
                <a16:creationId xmlns:a16="http://schemas.microsoft.com/office/drawing/2014/main" id="{AA5CE99B-E062-0B40-A78F-7D8BB4C79EFB}"/>
              </a:ext>
            </a:extLst>
          </p:cNvPr>
          <p:cNvSpPr/>
          <p:nvPr/>
        </p:nvSpPr>
        <p:spPr>
          <a:xfrm>
            <a:off x="694606" y="-26590"/>
            <a:ext cx="95773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</a:rPr>
              <a:t>Participantes dos Grupos Mediúnicos</a:t>
            </a:r>
          </a:p>
        </p:txBody>
      </p:sp>
      <p:sp>
        <p:nvSpPr>
          <p:cNvPr id="163" name="CaixaDeTexto 162">
            <a:extLst>
              <a:ext uri="{FF2B5EF4-FFF2-40B4-BE49-F238E27FC236}">
                <a16:creationId xmlns:a16="http://schemas.microsoft.com/office/drawing/2014/main" id="{769BFEEC-963B-C042-9728-67FC65EAD04C}"/>
              </a:ext>
            </a:extLst>
          </p:cNvPr>
          <p:cNvSpPr txBox="1"/>
          <p:nvPr/>
        </p:nvSpPr>
        <p:spPr>
          <a:xfrm>
            <a:off x="4680857" y="59871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/>
          </a:p>
        </p:txBody>
      </p:sp>
      <p:pic>
        <p:nvPicPr>
          <p:cNvPr id="11" name="Picture 2" descr="Resultado de imagem para dialogador reunião mediunica">
            <a:extLst>
              <a:ext uri="{FF2B5EF4-FFF2-40B4-BE49-F238E27FC236}">
                <a16:creationId xmlns:a16="http://schemas.microsoft.com/office/drawing/2014/main" id="{0146376F-D241-E540-9746-72D912315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782" y="837506"/>
            <a:ext cx="9861910" cy="554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9C8AE508-AFC7-604B-9E2C-FECE269E295A}"/>
              </a:ext>
            </a:extLst>
          </p:cNvPr>
          <p:cNvSpPr/>
          <p:nvPr/>
        </p:nvSpPr>
        <p:spPr>
          <a:xfrm>
            <a:off x="3553840" y="1360581"/>
            <a:ext cx="2172097" cy="436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Dialogodor</a:t>
            </a:r>
            <a:endParaRPr lang="pt-B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97DE1D27-5D8B-AC40-A398-B7E89E44DE96}"/>
              </a:ext>
            </a:extLst>
          </p:cNvPr>
          <p:cNvSpPr/>
          <p:nvPr/>
        </p:nvSpPr>
        <p:spPr>
          <a:xfrm>
            <a:off x="7978200" y="5420115"/>
            <a:ext cx="3139793" cy="436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Médiuns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4036C640-AB8C-804B-B307-813C804436B6}"/>
              </a:ext>
            </a:extLst>
          </p:cNvPr>
          <p:cNvSpPr/>
          <p:nvPr/>
        </p:nvSpPr>
        <p:spPr>
          <a:xfrm>
            <a:off x="2593105" y="4625246"/>
            <a:ext cx="1921469" cy="436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Visitantes</a:t>
            </a:r>
          </a:p>
        </p:txBody>
      </p:sp>
      <p:pic>
        <p:nvPicPr>
          <p:cNvPr id="16" name="Imagem 15" descr="Uma imagem contendo Logotipo&#10;&#10;Descrição gerada automaticamente">
            <a:extLst>
              <a:ext uri="{FF2B5EF4-FFF2-40B4-BE49-F238E27FC236}">
                <a16:creationId xmlns:a16="http://schemas.microsoft.com/office/drawing/2014/main" id="{2959C586-C3B4-614B-AD6E-9C19D57B54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6" y="5058646"/>
            <a:ext cx="2902465" cy="175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82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" y="0"/>
            <a:ext cx="12190413" cy="72099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11301" tIns="55650" rIns="111301" bIns="55650" spcCol="0" rtlCol="0" anchor="ctr"/>
          <a:lstStyle/>
          <a:p>
            <a:pPr algn="ctr"/>
            <a:endParaRPr lang="pt-BR"/>
          </a:p>
        </p:txBody>
      </p:sp>
      <p:pic>
        <p:nvPicPr>
          <p:cNvPr id="3" name="Imagem 2" descr="Uma imagem contendo comida, flor&#10;&#10;Descrição gerada automaticamente">
            <a:extLst>
              <a:ext uri="{FF2B5EF4-FFF2-40B4-BE49-F238E27FC236}">
                <a16:creationId xmlns:a16="http://schemas.microsoft.com/office/drawing/2014/main" id="{E6140BC8-FFD5-1C43-BEB5-713FAD65E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654" y="-33762"/>
            <a:ext cx="1872506" cy="904357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E38A56E5-F232-D141-8A59-096BF874B8BB}"/>
              </a:ext>
            </a:extLst>
          </p:cNvPr>
          <p:cNvGrpSpPr/>
          <p:nvPr/>
        </p:nvGrpSpPr>
        <p:grpSpPr>
          <a:xfrm>
            <a:off x="1" y="6382122"/>
            <a:ext cx="12190412" cy="360040"/>
            <a:chOff x="1" y="6382122"/>
            <a:chExt cx="12190412" cy="360040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49CAC37-4101-2A4C-B358-48EBDE440763}"/>
                </a:ext>
              </a:extLst>
            </p:cNvPr>
            <p:cNvSpPr txBox="1"/>
            <p:nvPr/>
          </p:nvSpPr>
          <p:spPr>
            <a:xfrm>
              <a:off x="1" y="6480592"/>
              <a:ext cx="12190412" cy="2615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>
                  <a:solidFill>
                    <a:schemeClr val="accent5">
                      <a:lumMod val="50000"/>
                    </a:schemeClr>
                  </a:solidFill>
                </a:rPr>
                <a:t>WWW.CONHECENDOOESPIRITISMO.COM.BR</a:t>
              </a:r>
            </a:p>
          </p:txBody>
        </p:sp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AEEA94FA-D988-7D49-B344-B5C90FBDE8D8}"/>
                </a:ext>
              </a:extLst>
            </p:cNvPr>
            <p:cNvCxnSpPr/>
            <p:nvPr/>
          </p:nvCxnSpPr>
          <p:spPr>
            <a:xfrm>
              <a:off x="1702718" y="6382122"/>
              <a:ext cx="8424936" cy="0"/>
            </a:xfrm>
            <a:prstGeom prst="line">
              <a:avLst/>
            </a:prstGeom>
            <a:ln w="158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tângulo 5">
            <a:extLst>
              <a:ext uri="{FF2B5EF4-FFF2-40B4-BE49-F238E27FC236}">
                <a16:creationId xmlns:a16="http://schemas.microsoft.com/office/drawing/2014/main" id="{AA5CE99B-E062-0B40-A78F-7D8BB4C79EFB}"/>
              </a:ext>
            </a:extLst>
          </p:cNvPr>
          <p:cNvSpPr/>
          <p:nvPr/>
        </p:nvSpPr>
        <p:spPr>
          <a:xfrm>
            <a:off x="550590" y="-26590"/>
            <a:ext cx="9793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</a:rPr>
              <a:t>Dirigente</a:t>
            </a:r>
          </a:p>
        </p:txBody>
      </p:sp>
      <p:sp>
        <p:nvSpPr>
          <p:cNvPr id="163" name="CaixaDeTexto 162">
            <a:extLst>
              <a:ext uri="{FF2B5EF4-FFF2-40B4-BE49-F238E27FC236}">
                <a16:creationId xmlns:a16="http://schemas.microsoft.com/office/drawing/2014/main" id="{769BFEEC-963B-C042-9728-67FC65EAD04C}"/>
              </a:ext>
            </a:extLst>
          </p:cNvPr>
          <p:cNvSpPr txBox="1"/>
          <p:nvPr/>
        </p:nvSpPr>
        <p:spPr>
          <a:xfrm>
            <a:off x="4680857" y="59871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/>
          </a:p>
        </p:txBody>
      </p:sp>
      <p:pic>
        <p:nvPicPr>
          <p:cNvPr id="11" name="Picture 2" descr="Resultado de imagem para dirigente da reunião mediunica">
            <a:extLst>
              <a:ext uri="{FF2B5EF4-FFF2-40B4-BE49-F238E27FC236}">
                <a16:creationId xmlns:a16="http://schemas.microsoft.com/office/drawing/2014/main" id="{56A767BA-F6AF-E941-8168-963DB1C2E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68" y="955351"/>
            <a:ext cx="10852135" cy="519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576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" y="0"/>
            <a:ext cx="12190413" cy="72099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11301" tIns="55650" rIns="111301" bIns="55650" spcCol="0" rtlCol="0" anchor="ctr"/>
          <a:lstStyle/>
          <a:p>
            <a:pPr algn="ctr"/>
            <a:endParaRPr lang="pt-BR"/>
          </a:p>
        </p:txBody>
      </p:sp>
      <p:pic>
        <p:nvPicPr>
          <p:cNvPr id="3" name="Imagem 2" descr="Uma imagem contendo comida, flor&#10;&#10;Descrição gerada automaticamente">
            <a:extLst>
              <a:ext uri="{FF2B5EF4-FFF2-40B4-BE49-F238E27FC236}">
                <a16:creationId xmlns:a16="http://schemas.microsoft.com/office/drawing/2014/main" id="{E6140BC8-FFD5-1C43-BEB5-713FAD65E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654" y="-33762"/>
            <a:ext cx="1872506" cy="904357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E38A56E5-F232-D141-8A59-096BF874B8BB}"/>
              </a:ext>
            </a:extLst>
          </p:cNvPr>
          <p:cNvGrpSpPr/>
          <p:nvPr/>
        </p:nvGrpSpPr>
        <p:grpSpPr>
          <a:xfrm>
            <a:off x="1" y="6382122"/>
            <a:ext cx="12190412" cy="360040"/>
            <a:chOff x="1" y="6382122"/>
            <a:chExt cx="12190412" cy="360040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49CAC37-4101-2A4C-B358-48EBDE440763}"/>
                </a:ext>
              </a:extLst>
            </p:cNvPr>
            <p:cNvSpPr txBox="1"/>
            <p:nvPr/>
          </p:nvSpPr>
          <p:spPr>
            <a:xfrm>
              <a:off x="1" y="6480592"/>
              <a:ext cx="12190412" cy="2615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>
                  <a:solidFill>
                    <a:schemeClr val="accent5">
                      <a:lumMod val="50000"/>
                    </a:schemeClr>
                  </a:solidFill>
                </a:rPr>
                <a:t>WWW.CONHECENDOOESPIRITISMO.COM.BR</a:t>
              </a:r>
            </a:p>
          </p:txBody>
        </p:sp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AEEA94FA-D988-7D49-B344-B5C90FBDE8D8}"/>
                </a:ext>
              </a:extLst>
            </p:cNvPr>
            <p:cNvCxnSpPr/>
            <p:nvPr/>
          </p:nvCxnSpPr>
          <p:spPr>
            <a:xfrm>
              <a:off x="1702718" y="6382122"/>
              <a:ext cx="8424936" cy="0"/>
            </a:xfrm>
            <a:prstGeom prst="line">
              <a:avLst/>
            </a:prstGeom>
            <a:ln w="158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tângulo 5">
            <a:extLst>
              <a:ext uri="{FF2B5EF4-FFF2-40B4-BE49-F238E27FC236}">
                <a16:creationId xmlns:a16="http://schemas.microsoft.com/office/drawing/2014/main" id="{AA5CE99B-E062-0B40-A78F-7D8BB4C79EFB}"/>
              </a:ext>
            </a:extLst>
          </p:cNvPr>
          <p:cNvSpPr/>
          <p:nvPr/>
        </p:nvSpPr>
        <p:spPr>
          <a:xfrm>
            <a:off x="910630" y="-26590"/>
            <a:ext cx="9433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</a:rPr>
              <a:t>Dirigente</a:t>
            </a:r>
          </a:p>
        </p:txBody>
      </p:sp>
      <p:sp>
        <p:nvSpPr>
          <p:cNvPr id="163" name="CaixaDeTexto 162">
            <a:extLst>
              <a:ext uri="{FF2B5EF4-FFF2-40B4-BE49-F238E27FC236}">
                <a16:creationId xmlns:a16="http://schemas.microsoft.com/office/drawing/2014/main" id="{769BFEEC-963B-C042-9728-67FC65EAD04C}"/>
              </a:ext>
            </a:extLst>
          </p:cNvPr>
          <p:cNvSpPr txBox="1"/>
          <p:nvPr/>
        </p:nvSpPr>
        <p:spPr>
          <a:xfrm>
            <a:off x="4680857" y="59871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/>
          </a:p>
        </p:txBody>
      </p:sp>
      <p:pic>
        <p:nvPicPr>
          <p:cNvPr id="11" name="Picture 2" descr="Resultado de imagem para dirigente da reunião mediunica">
            <a:extLst>
              <a:ext uri="{FF2B5EF4-FFF2-40B4-BE49-F238E27FC236}">
                <a16:creationId xmlns:a16="http://schemas.microsoft.com/office/drawing/2014/main" id="{56A767BA-F6AF-E941-8168-963DB1C2E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414" y="4882553"/>
            <a:ext cx="3611579" cy="1728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500673E2-2C01-AD42-B3E9-2D772787DD21}"/>
              </a:ext>
            </a:extLst>
          </p:cNvPr>
          <p:cNvSpPr/>
          <p:nvPr/>
        </p:nvSpPr>
        <p:spPr>
          <a:xfrm>
            <a:off x="406277" y="1051426"/>
            <a:ext cx="11388751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pt-BR" sz="2800" dirty="0">
                <a:solidFill>
                  <a:schemeClr val="accent5">
                    <a:lumMod val="50000"/>
                  </a:schemeClr>
                </a:solidFill>
              </a:rPr>
              <a:t>É o responsável, no plano terrestre, pela reunião – 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</a:rPr>
              <a:t>preside os trabalhos</a:t>
            </a:r>
            <a:r>
              <a:rPr lang="pt-BR" sz="2800" dirty="0">
                <a:solidFill>
                  <a:schemeClr val="accent5">
                    <a:lumMod val="50000"/>
                  </a:schemeClr>
                </a:solidFill>
              </a:rPr>
              <a:t>, encaminhando todo o seu desenrolar (coordena esforços, 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</a:rPr>
              <a:t>não impõe </a:t>
            </a:r>
            <a:r>
              <a:rPr lang="pt-BR" sz="2800" dirty="0">
                <a:solidFill>
                  <a:schemeClr val="accent5">
                    <a:lumMod val="50000"/>
                  </a:schemeClr>
                </a:solidFill>
              </a:rPr>
              <a:t>condições) </a:t>
            </a:r>
          </a:p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pt-BR" sz="2800" dirty="0">
                <a:solidFill>
                  <a:schemeClr val="accent5">
                    <a:lumMod val="50000"/>
                  </a:schemeClr>
                </a:solidFill>
              </a:rPr>
              <a:t>Deve ser dotado de 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</a:rPr>
              <a:t>fino tato e rara sagacidade</a:t>
            </a:r>
            <a:r>
              <a:rPr lang="pt-BR" sz="2800" dirty="0">
                <a:solidFill>
                  <a:schemeClr val="accent5">
                    <a:lumMod val="50000"/>
                  </a:schemeClr>
                </a:solidFill>
              </a:rPr>
              <a:t>, para discernir as comunicações autênticas das que não o são, e para não ferir os que se iludem a si mesmos.</a:t>
            </a:r>
          </a:p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pt-BR" sz="2800" dirty="0">
                <a:solidFill>
                  <a:schemeClr val="accent5">
                    <a:lumMod val="50000"/>
                  </a:schemeClr>
                </a:solidFill>
              </a:rPr>
              <a:t>Normalmente ocupa, também, a posição de doutrinador, dialogador ou, segundo André Luiz, a de 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</a:rPr>
              <a:t>médium esclarecedor.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7E604A0-B108-6241-AABD-B61F2F772D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9633">
            <a:off x="344996" y="5337278"/>
            <a:ext cx="2394078" cy="129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2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" y="0"/>
            <a:ext cx="12190413" cy="72099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11301" tIns="55650" rIns="111301" bIns="55650" spcCol="0" rtlCol="0" anchor="ctr"/>
          <a:lstStyle/>
          <a:p>
            <a:pPr algn="ctr"/>
            <a:endParaRPr lang="pt-BR"/>
          </a:p>
        </p:txBody>
      </p:sp>
      <p:pic>
        <p:nvPicPr>
          <p:cNvPr id="3" name="Imagem 2" descr="Uma imagem contendo comida, flor&#10;&#10;Descrição gerada automaticamente">
            <a:extLst>
              <a:ext uri="{FF2B5EF4-FFF2-40B4-BE49-F238E27FC236}">
                <a16:creationId xmlns:a16="http://schemas.microsoft.com/office/drawing/2014/main" id="{E6140BC8-FFD5-1C43-BEB5-713FAD65E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654" y="-33762"/>
            <a:ext cx="1872506" cy="904357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E38A56E5-F232-D141-8A59-096BF874B8BB}"/>
              </a:ext>
            </a:extLst>
          </p:cNvPr>
          <p:cNvGrpSpPr/>
          <p:nvPr/>
        </p:nvGrpSpPr>
        <p:grpSpPr>
          <a:xfrm>
            <a:off x="1" y="6382122"/>
            <a:ext cx="12190412" cy="360040"/>
            <a:chOff x="1" y="6382122"/>
            <a:chExt cx="12190412" cy="360040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49CAC37-4101-2A4C-B358-48EBDE440763}"/>
                </a:ext>
              </a:extLst>
            </p:cNvPr>
            <p:cNvSpPr txBox="1"/>
            <p:nvPr/>
          </p:nvSpPr>
          <p:spPr>
            <a:xfrm>
              <a:off x="1" y="6480592"/>
              <a:ext cx="12190412" cy="2615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>
                  <a:solidFill>
                    <a:schemeClr val="accent5">
                      <a:lumMod val="50000"/>
                    </a:schemeClr>
                  </a:solidFill>
                </a:rPr>
                <a:t>WWW.CONHECENDOOESPIRITISMO.COM.BR</a:t>
              </a:r>
            </a:p>
          </p:txBody>
        </p:sp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AEEA94FA-D988-7D49-B344-B5C90FBDE8D8}"/>
                </a:ext>
              </a:extLst>
            </p:cNvPr>
            <p:cNvCxnSpPr/>
            <p:nvPr/>
          </p:nvCxnSpPr>
          <p:spPr>
            <a:xfrm>
              <a:off x="1702718" y="6382122"/>
              <a:ext cx="8424936" cy="0"/>
            </a:xfrm>
            <a:prstGeom prst="line">
              <a:avLst/>
            </a:prstGeom>
            <a:ln w="158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tângulo 5">
            <a:extLst>
              <a:ext uri="{FF2B5EF4-FFF2-40B4-BE49-F238E27FC236}">
                <a16:creationId xmlns:a16="http://schemas.microsoft.com/office/drawing/2014/main" id="{AA5CE99B-E062-0B40-A78F-7D8BB4C79EFB}"/>
              </a:ext>
            </a:extLst>
          </p:cNvPr>
          <p:cNvSpPr/>
          <p:nvPr/>
        </p:nvSpPr>
        <p:spPr>
          <a:xfrm>
            <a:off x="694606" y="-26590"/>
            <a:ext cx="96490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</a:rPr>
              <a:t>Médiuns Esclarecedores</a:t>
            </a:r>
          </a:p>
        </p:txBody>
      </p:sp>
      <p:sp>
        <p:nvSpPr>
          <p:cNvPr id="163" name="CaixaDeTexto 162">
            <a:extLst>
              <a:ext uri="{FF2B5EF4-FFF2-40B4-BE49-F238E27FC236}">
                <a16:creationId xmlns:a16="http://schemas.microsoft.com/office/drawing/2014/main" id="{769BFEEC-963B-C042-9728-67FC65EAD04C}"/>
              </a:ext>
            </a:extLst>
          </p:cNvPr>
          <p:cNvSpPr txBox="1"/>
          <p:nvPr/>
        </p:nvSpPr>
        <p:spPr>
          <a:xfrm>
            <a:off x="4680857" y="59871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/>
          </a:p>
        </p:txBody>
      </p:sp>
      <p:pic>
        <p:nvPicPr>
          <p:cNvPr id="10" name="Picture 2" descr="Resultado de imagem para reunião mediunica">
            <a:extLst>
              <a:ext uri="{FF2B5EF4-FFF2-40B4-BE49-F238E27FC236}">
                <a16:creationId xmlns:a16="http://schemas.microsoft.com/office/drawing/2014/main" id="{4D668614-DCCB-5242-9786-706440E1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99" y="1045099"/>
            <a:ext cx="10610013" cy="5091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ector de seta reta 2">
            <a:extLst>
              <a:ext uri="{FF2B5EF4-FFF2-40B4-BE49-F238E27FC236}">
                <a16:creationId xmlns:a16="http://schemas.microsoft.com/office/drawing/2014/main" id="{6D1D9C48-DFD7-184F-888D-FCBC5FA65DCF}"/>
              </a:ext>
            </a:extLst>
          </p:cNvPr>
          <p:cNvCxnSpPr/>
          <p:nvPr/>
        </p:nvCxnSpPr>
        <p:spPr>
          <a:xfrm flipV="1">
            <a:off x="5820229" y="1741715"/>
            <a:ext cx="1364342" cy="113211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196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" y="0"/>
            <a:ext cx="12190413" cy="72099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11301" tIns="55650" rIns="111301" bIns="55650" spcCol="0" rtlCol="0" anchor="ctr"/>
          <a:lstStyle/>
          <a:p>
            <a:pPr algn="ctr"/>
            <a:endParaRPr lang="pt-BR"/>
          </a:p>
        </p:txBody>
      </p:sp>
      <p:pic>
        <p:nvPicPr>
          <p:cNvPr id="3" name="Imagem 2" descr="Uma imagem contendo comida, flor&#10;&#10;Descrição gerada automaticamente">
            <a:extLst>
              <a:ext uri="{FF2B5EF4-FFF2-40B4-BE49-F238E27FC236}">
                <a16:creationId xmlns:a16="http://schemas.microsoft.com/office/drawing/2014/main" id="{E6140BC8-FFD5-1C43-BEB5-713FAD65E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654" y="-33762"/>
            <a:ext cx="1872506" cy="904357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E38A56E5-F232-D141-8A59-096BF874B8BB}"/>
              </a:ext>
            </a:extLst>
          </p:cNvPr>
          <p:cNvGrpSpPr/>
          <p:nvPr/>
        </p:nvGrpSpPr>
        <p:grpSpPr>
          <a:xfrm>
            <a:off x="1" y="6382122"/>
            <a:ext cx="12190412" cy="360040"/>
            <a:chOff x="1" y="6382122"/>
            <a:chExt cx="12190412" cy="360040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49CAC37-4101-2A4C-B358-48EBDE440763}"/>
                </a:ext>
              </a:extLst>
            </p:cNvPr>
            <p:cNvSpPr txBox="1"/>
            <p:nvPr/>
          </p:nvSpPr>
          <p:spPr>
            <a:xfrm>
              <a:off x="1" y="6480592"/>
              <a:ext cx="12190412" cy="2615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>
                  <a:solidFill>
                    <a:schemeClr val="accent5">
                      <a:lumMod val="50000"/>
                    </a:schemeClr>
                  </a:solidFill>
                </a:rPr>
                <a:t>WWW.CONHECENDOOESPIRITISMO.COM.BR</a:t>
              </a:r>
            </a:p>
          </p:txBody>
        </p:sp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AEEA94FA-D988-7D49-B344-B5C90FBDE8D8}"/>
                </a:ext>
              </a:extLst>
            </p:cNvPr>
            <p:cNvCxnSpPr/>
            <p:nvPr/>
          </p:nvCxnSpPr>
          <p:spPr>
            <a:xfrm>
              <a:off x="1702718" y="6382122"/>
              <a:ext cx="8424936" cy="0"/>
            </a:xfrm>
            <a:prstGeom prst="line">
              <a:avLst/>
            </a:prstGeom>
            <a:ln w="158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tângulo 5">
            <a:extLst>
              <a:ext uri="{FF2B5EF4-FFF2-40B4-BE49-F238E27FC236}">
                <a16:creationId xmlns:a16="http://schemas.microsoft.com/office/drawing/2014/main" id="{AA5CE99B-E062-0B40-A78F-7D8BB4C79EFB}"/>
              </a:ext>
            </a:extLst>
          </p:cNvPr>
          <p:cNvSpPr/>
          <p:nvPr/>
        </p:nvSpPr>
        <p:spPr>
          <a:xfrm>
            <a:off x="838622" y="-26590"/>
            <a:ext cx="94333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</a:rPr>
              <a:t>Médiuns Esclarecedores</a:t>
            </a:r>
          </a:p>
        </p:txBody>
      </p:sp>
      <p:sp>
        <p:nvSpPr>
          <p:cNvPr id="163" name="CaixaDeTexto 162">
            <a:extLst>
              <a:ext uri="{FF2B5EF4-FFF2-40B4-BE49-F238E27FC236}">
                <a16:creationId xmlns:a16="http://schemas.microsoft.com/office/drawing/2014/main" id="{769BFEEC-963B-C042-9728-67FC65EAD04C}"/>
              </a:ext>
            </a:extLst>
          </p:cNvPr>
          <p:cNvSpPr txBox="1"/>
          <p:nvPr/>
        </p:nvSpPr>
        <p:spPr>
          <a:xfrm>
            <a:off x="4680857" y="59871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39B4AA5-AC53-D34E-9AEC-582BAFD42513}"/>
              </a:ext>
            </a:extLst>
          </p:cNvPr>
          <p:cNvSpPr/>
          <p:nvPr/>
        </p:nvSpPr>
        <p:spPr>
          <a:xfrm>
            <a:off x="334567" y="981522"/>
            <a:ext cx="11521280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  <a:cs typeface="Arial" panose="020B0604020202020204" pitchFamily="34" charset="0"/>
              </a:rPr>
              <a:t>São os 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  <a:latin typeface="Cronos Pro" panose="020C0502030403020304" pitchFamily="34" charset="77"/>
                <a:cs typeface="Arial" panose="020B0604020202020204" pitchFamily="34" charset="0"/>
              </a:rPr>
              <a:t>orientadores</a:t>
            </a:r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  <a:cs typeface="Arial" panose="020B0604020202020204" pitchFamily="34" charset="0"/>
              </a:rPr>
              <a:t> da enfermagem ou da assistência aos sofredores desencarnados (sob a condução e inspiração dos benfeitores espirituais).</a:t>
            </a:r>
          </a:p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  <a:cs typeface="Arial" panose="020B0604020202020204" pitchFamily="34" charset="0"/>
              </a:rPr>
              <a:t>Deve ter 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  <a:latin typeface="Cronos Pro" panose="020C0502030403020304" pitchFamily="34" charset="77"/>
                <a:cs typeface="Arial" panose="020B0604020202020204" pitchFamily="34" charset="0"/>
              </a:rPr>
              <a:t>boa formação evangélico-espírita e se esforce por combater as imperfeições</a:t>
            </a:r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  <a:cs typeface="Arial" panose="020B0604020202020204" pitchFamily="34" charset="0"/>
              </a:rPr>
              <a:t> que ainda possua (condição que proporcionará autoridade moral necessária ao êxito do trabalho).</a:t>
            </a:r>
          </a:p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  <a:cs typeface="Arial" panose="020B0604020202020204" pitchFamily="34" charset="0"/>
              </a:rPr>
              <a:t>Deve ser 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  <a:latin typeface="Cronos Pro" panose="020C0502030403020304" pitchFamily="34" charset="77"/>
                <a:cs typeface="Arial" panose="020B0604020202020204" pitchFamily="34" charset="0"/>
              </a:rPr>
              <a:t>atencioso, sereno e compreensivo </a:t>
            </a:r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  <a:cs typeface="Arial" panose="020B0604020202020204" pitchFamily="34" charset="0"/>
              </a:rPr>
              <a:t>no trato com os enfermos encarnados e desencarnados, aliando humildade e energia, tanto quanto respeito e disciplina na consecução das próprias tarefas.</a:t>
            </a:r>
          </a:p>
          <a:p>
            <a:pPr algn="just">
              <a:spcAft>
                <a:spcPts val="1200"/>
              </a:spcAft>
            </a:pPr>
            <a:endParaRPr lang="pt-BR" sz="2800" dirty="0">
              <a:solidFill>
                <a:schemeClr val="accent5">
                  <a:lumMod val="50000"/>
                </a:schemeClr>
              </a:solidFill>
              <a:latin typeface="Cronos Pro" panose="020C0502030403020304" pitchFamily="34" charset="77"/>
              <a:cs typeface="Arial" panose="020B0604020202020204" pitchFamily="34" charset="0"/>
            </a:endParaRPr>
          </a:p>
        </p:txBody>
      </p:sp>
      <p:pic>
        <p:nvPicPr>
          <p:cNvPr id="10" name="Imagem 9" descr="Uma imagem contendo relógio&#10;&#10;Descrição gerada automaticamente">
            <a:extLst>
              <a:ext uri="{FF2B5EF4-FFF2-40B4-BE49-F238E27FC236}">
                <a16:creationId xmlns:a16="http://schemas.microsoft.com/office/drawing/2014/main" id="{8879E804-2888-7A4F-AD12-1146DAA53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454" y="4815910"/>
            <a:ext cx="3092412" cy="1771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266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" y="0"/>
            <a:ext cx="12190413" cy="72099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11301" tIns="55650" rIns="111301" bIns="55650" spcCol="0" rtlCol="0" anchor="ctr"/>
          <a:lstStyle/>
          <a:p>
            <a:pPr algn="ctr"/>
            <a:endParaRPr lang="pt-BR"/>
          </a:p>
        </p:txBody>
      </p:sp>
      <p:pic>
        <p:nvPicPr>
          <p:cNvPr id="3" name="Imagem 2" descr="Uma imagem contendo comida, flor&#10;&#10;Descrição gerada automaticamente">
            <a:extLst>
              <a:ext uri="{FF2B5EF4-FFF2-40B4-BE49-F238E27FC236}">
                <a16:creationId xmlns:a16="http://schemas.microsoft.com/office/drawing/2014/main" id="{E6140BC8-FFD5-1C43-BEB5-713FAD65E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654" y="-33762"/>
            <a:ext cx="1872506" cy="904357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E38A56E5-F232-D141-8A59-096BF874B8BB}"/>
              </a:ext>
            </a:extLst>
          </p:cNvPr>
          <p:cNvGrpSpPr/>
          <p:nvPr/>
        </p:nvGrpSpPr>
        <p:grpSpPr>
          <a:xfrm>
            <a:off x="1" y="6382122"/>
            <a:ext cx="12190412" cy="360040"/>
            <a:chOff x="1" y="6382122"/>
            <a:chExt cx="12190412" cy="360040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49CAC37-4101-2A4C-B358-48EBDE440763}"/>
                </a:ext>
              </a:extLst>
            </p:cNvPr>
            <p:cNvSpPr txBox="1"/>
            <p:nvPr/>
          </p:nvSpPr>
          <p:spPr>
            <a:xfrm>
              <a:off x="1" y="6480592"/>
              <a:ext cx="12190412" cy="2615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>
                  <a:solidFill>
                    <a:schemeClr val="accent5">
                      <a:lumMod val="50000"/>
                    </a:schemeClr>
                  </a:solidFill>
                </a:rPr>
                <a:t>WWW.CONHECENDOOESPIRITISMO.COM.BR</a:t>
              </a:r>
            </a:p>
          </p:txBody>
        </p:sp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AEEA94FA-D988-7D49-B344-B5C90FBDE8D8}"/>
                </a:ext>
              </a:extLst>
            </p:cNvPr>
            <p:cNvCxnSpPr/>
            <p:nvPr/>
          </p:nvCxnSpPr>
          <p:spPr>
            <a:xfrm>
              <a:off x="1702718" y="6382122"/>
              <a:ext cx="8424936" cy="0"/>
            </a:xfrm>
            <a:prstGeom prst="line">
              <a:avLst/>
            </a:prstGeom>
            <a:ln w="158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tângulo 5">
            <a:extLst>
              <a:ext uri="{FF2B5EF4-FFF2-40B4-BE49-F238E27FC236}">
                <a16:creationId xmlns:a16="http://schemas.microsoft.com/office/drawing/2014/main" id="{AA5CE99B-E062-0B40-A78F-7D8BB4C79EFB}"/>
              </a:ext>
            </a:extLst>
          </p:cNvPr>
          <p:cNvSpPr/>
          <p:nvPr/>
        </p:nvSpPr>
        <p:spPr>
          <a:xfrm>
            <a:off x="838622" y="-26590"/>
            <a:ext cx="94333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</a:rPr>
              <a:t>Médiuns Esclarecedores</a:t>
            </a:r>
          </a:p>
        </p:txBody>
      </p:sp>
      <p:sp>
        <p:nvSpPr>
          <p:cNvPr id="163" name="CaixaDeTexto 162">
            <a:extLst>
              <a:ext uri="{FF2B5EF4-FFF2-40B4-BE49-F238E27FC236}">
                <a16:creationId xmlns:a16="http://schemas.microsoft.com/office/drawing/2014/main" id="{769BFEEC-963B-C042-9728-67FC65EAD04C}"/>
              </a:ext>
            </a:extLst>
          </p:cNvPr>
          <p:cNvSpPr txBox="1"/>
          <p:nvPr/>
        </p:nvSpPr>
        <p:spPr>
          <a:xfrm>
            <a:off x="4680857" y="59871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D23F9163-8917-F64A-A733-A2AF42EE1704}"/>
              </a:ext>
            </a:extLst>
          </p:cNvPr>
          <p:cNvPicPr/>
          <p:nvPr/>
        </p:nvPicPr>
        <p:blipFill rotWithShape="1">
          <a:blip r:embed="rId3"/>
          <a:srcRect l="18519" t="21017" r="18519" b="4951"/>
          <a:stretch/>
        </p:blipFill>
        <p:spPr bwMode="auto">
          <a:xfrm>
            <a:off x="910403" y="920249"/>
            <a:ext cx="10009565" cy="533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14366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" y="0"/>
            <a:ext cx="12190413" cy="72099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11301" tIns="55650" rIns="111301" bIns="55650" spcCol="0" rtlCol="0" anchor="ctr"/>
          <a:lstStyle/>
          <a:p>
            <a:pPr algn="ctr"/>
            <a:endParaRPr lang="pt-BR"/>
          </a:p>
        </p:txBody>
      </p:sp>
      <p:pic>
        <p:nvPicPr>
          <p:cNvPr id="3" name="Imagem 2" descr="Uma imagem contendo comida, flor&#10;&#10;Descrição gerada automaticamente">
            <a:extLst>
              <a:ext uri="{FF2B5EF4-FFF2-40B4-BE49-F238E27FC236}">
                <a16:creationId xmlns:a16="http://schemas.microsoft.com/office/drawing/2014/main" id="{E6140BC8-FFD5-1C43-BEB5-713FAD65E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654" y="-33762"/>
            <a:ext cx="1872506" cy="904357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E38A56E5-F232-D141-8A59-096BF874B8BB}"/>
              </a:ext>
            </a:extLst>
          </p:cNvPr>
          <p:cNvGrpSpPr/>
          <p:nvPr/>
        </p:nvGrpSpPr>
        <p:grpSpPr>
          <a:xfrm>
            <a:off x="1" y="6382122"/>
            <a:ext cx="12190412" cy="360040"/>
            <a:chOff x="1" y="6382122"/>
            <a:chExt cx="12190412" cy="360040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49CAC37-4101-2A4C-B358-48EBDE440763}"/>
                </a:ext>
              </a:extLst>
            </p:cNvPr>
            <p:cNvSpPr txBox="1"/>
            <p:nvPr/>
          </p:nvSpPr>
          <p:spPr>
            <a:xfrm>
              <a:off x="1" y="6480592"/>
              <a:ext cx="12190412" cy="2615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>
                  <a:solidFill>
                    <a:schemeClr val="accent5">
                      <a:lumMod val="50000"/>
                    </a:schemeClr>
                  </a:solidFill>
                </a:rPr>
                <a:t>WWW.CONHECENDOOESPIRITISMO.COM.BR</a:t>
              </a:r>
            </a:p>
          </p:txBody>
        </p:sp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AEEA94FA-D988-7D49-B344-B5C90FBDE8D8}"/>
                </a:ext>
              </a:extLst>
            </p:cNvPr>
            <p:cNvCxnSpPr/>
            <p:nvPr/>
          </p:nvCxnSpPr>
          <p:spPr>
            <a:xfrm>
              <a:off x="1702718" y="6382122"/>
              <a:ext cx="8424936" cy="0"/>
            </a:xfrm>
            <a:prstGeom prst="line">
              <a:avLst/>
            </a:prstGeom>
            <a:ln w="158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tângulo 5">
            <a:extLst>
              <a:ext uri="{FF2B5EF4-FFF2-40B4-BE49-F238E27FC236}">
                <a16:creationId xmlns:a16="http://schemas.microsoft.com/office/drawing/2014/main" id="{AA5CE99B-E062-0B40-A78F-7D8BB4C79EFB}"/>
              </a:ext>
            </a:extLst>
          </p:cNvPr>
          <p:cNvSpPr/>
          <p:nvPr/>
        </p:nvSpPr>
        <p:spPr>
          <a:xfrm>
            <a:off x="694606" y="-26590"/>
            <a:ext cx="96490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chemeClr val="accent5">
                    <a:lumMod val="50000"/>
                  </a:schemeClr>
                </a:solidFill>
                <a:latin typeface="Cronos Pro" panose="020C0502030403020304" pitchFamily="34" charset="77"/>
              </a:rPr>
              <a:t>Médiuns Ostensivos</a:t>
            </a:r>
          </a:p>
        </p:txBody>
      </p:sp>
      <p:sp>
        <p:nvSpPr>
          <p:cNvPr id="163" name="CaixaDeTexto 162">
            <a:extLst>
              <a:ext uri="{FF2B5EF4-FFF2-40B4-BE49-F238E27FC236}">
                <a16:creationId xmlns:a16="http://schemas.microsoft.com/office/drawing/2014/main" id="{769BFEEC-963B-C042-9728-67FC65EAD04C}"/>
              </a:ext>
            </a:extLst>
          </p:cNvPr>
          <p:cNvSpPr txBox="1"/>
          <p:nvPr/>
        </p:nvSpPr>
        <p:spPr>
          <a:xfrm>
            <a:off x="4680857" y="59871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/>
          </a:p>
        </p:txBody>
      </p:sp>
      <p:pic>
        <p:nvPicPr>
          <p:cNvPr id="10" name="Picture 2" descr="Resultado de imagem para reunião mediunica">
            <a:extLst>
              <a:ext uri="{FF2B5EF4-FFF2-40B4-BE49-F238E27FC236}">
                <a16:creationId xmlns:a16="http://schemas.microsoft.com/office/drawing/2014/main" id="{4D668614-DCCB-5242-9786-706440E1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99" y="1045099"/>
            <a:ext cx="10610013" cy="5091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ector de seta reta 2">
            <a:extLst>
              <a:ext uri="{FF2B5EF4-FFF2-40B4-BE49-F238E27FC236}">
                <a16:creationId xmlns:a16="http://schemas.microsoft.com/office/drawing/2014/main" id="{6D1D9C48-DFD7-184F-888D-FCBC5FA65DCF}"/>
              </a:ext>
            </a:extLst>
          </p:cNvPr>
          <p:cNvCxnSpPr/>
          <p:nvPr/>
        </p:nvCxnSpPr>
        <p:spPr>
          <a:xfrm flipV="1">
            <a:off x="7967414" y="3124445"/>
            <a:ext cx="1364342" cy="113211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03990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7207</TotalTime>
  <Words>1298</Words>
  <Application>Microsoft Office PowerPoint</Application>
  <PresentationFormat>Personalizar</PresentationFormat>
  <Paragraphs>152</Paragraphs>
  <Slides>23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Cronos Pro</vt:lpstr>
      <vt:lpstr>JasmineUPC</vt:lpstr>
      <vt:lpstr>Times New Roman</vt:lpstr>
      <vt:lpstr>Tema do Office</vt:lpstr>
      <vt:lpstr> Curso de Mediunidade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</dc:creator>
  <cp:lastModifiedBy>VERA LUCIA VOGEL FAUSTINO DOS SANTOS</cp:lastModifiedBy>
  <cp:revision>238</cp:revision>
  <dcterms:created xsi:type="dcterms:W3CDTF">2018-02-09T12:42:01Z</dcterms:created>
  <dcterms:modified xsi:type="dcterms:W3CDTF">2022-02-14T22:47:25Z</dcterms:modified>
</cp:coreProperties>
</file>